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Lst>
  <p:notesMasterIdLst>
    <p:notesMasterId r:id="rId17"/>
  </p:notesMasterIdLst>
  <p:handoutMasterIdLst>
    <p:handoutMasterId r:id="rId18"/>
  </p:handoutMasterIdLst>
  <p:sldIdLst>
    <p:sldId id="325" r:id="rId5"/>
    <p:sldId id="353" r:id="rId6"/>
    <p:sldId id="341" r:id="rId7"/>
    <p:sldId id="347" r:id="rId8"/>
    <p:sldId id="362" r:id="rId9"/>
    <p:sldId id="358" r:id="rId10"/>
    <p:sldId id="359" r:id="rId11"/>
    <p:sldId id="361" r:id="rId12"/>
    <p:sldId id="351" r:id="rId13"/>
    <p:sldId id="360" r:id="rId14"/>
    <p:sldId id="357" r:id="rId15"/>
    <p:sldId id="356" r:id="rId16"/>
  </p:sldIdLst>
  <p:sldSz cx="12192000" cy="6858000"/>
  <p:notesSz cx="6735763" cy="9866313"/>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68" d="100"/>
          <a:sy n="68" d="100"/>
        </p:scale>
        <p:origin x="966" y="54"/>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C7B1C58-A1FD-D1E1-33AB-1303C48435C6}"/>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lang="ja-JP" sz="1200"/>
            </a:lvl1pPr>
          </a:lstStyle>
          <a:p>
            <a:pPr rtl="0"/>
            <a:fld id="{D939DA54-3E03-49EE-8017-33AF6B246A95}" type="datetime1">
              <a:rPr lang="ja-JP" altLang="en-US" smtClean="0">
                <a:latin typeface="Meiryo UI" panose="020B0604030504040204" pitchFamily="50" charset="-128"/>
                <a:ea typeface="Meiryo UI" panose="020B0604030504040204" pitchFamily="50" charset="-128"/>
              </a:rPr>
              <a:t>2024/9/20</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717A0D9-659F-DDC6-CBD8-29B61E0FF7EE}"/>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F9E0617-6128-05F5-8F48-6A0A1D1479EA}"/>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lang="ja-JP" sz="1200"/>
            </a:lvl1pPr>
          </a:lstStyle>
          <a:p>
            <a:pPr rtl="0"/>
            <a:fld id="{4C0A24AC-02A6-46A1-A072-EAC8AC25DCA5}"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BF6DC94E-3CEF-480F-860B-FC81B918494D}" type="datetime1">
              <a:rPr lang="ja-JP" altLang="en-US" smtClean="0"/>
              <a:t>2024/9/20</a:t>
            </a:fld>
            <a:endParaRPr lang="en-US"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0DC92804-03A6-47F6-A893-4DDB8903A808}"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706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2140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3843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0569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grpSp>
        <p:nvGrpSpPr>
          <p:cNvPr id="3" name="グループ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長方形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pic>
          <p:nvPicPr>
            <p:cNvPr id="25" name="グラフィック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グラフィック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直線​​コネクタ(S)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S)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直線​​コネクタ(S)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S)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S)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S)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S)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S)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rtlCol="0">
            <a:noAutofit/>
          </a:bodyPr>
          <a:lstStyle>
            <a:lvl1pPr algn="ctr">
              <a:defRPr lang="ja-JP" sz="7200">
                <a:latin typeface="Meiryo UI" panose="020B0604030504040204" pitchFamily="50" charset="-128"/>
                <a:ea typeface="Meiryo UI" panose="020B0604030504040204" pitchFamily="50" charset="-128"/>
              </a:defRPr>
            </a:lvl1pPr>
          </a:lstStyle>
          <a:p>
            <a:pPr rtl="0"/>
            <a:r>
              <a:rPr lang="ja-JP"/>
              <a:t>クリックしてタイトルを追加</a:t>
            </a:r>
          </a:p>
        </p:txBody>
      </p:sp>
    </p:spTree>
    <p:extLst>
      <p:ext uri="{BB962C8B-B14F-4D97-AF65-F5344CB8AC3E}">
        <p14:creationId xmlns:p14="http://schemas.microsoft.com/office/powerpoint/2010/main" val="7583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区切り 2">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rtlCol="0" anchor="ctr" anchorCtr="0">
            <a:normAutofit/>
          </a:bodyPr>
          <a:lstStyle>
            <a:lvl1pPr>
              <a:defRPr lang="ja-JP" sz="4400"/>
            </a:lvl1pPr>
          </a:lstStyle>
          <a:p>
            <a:pPr algn="l" rtl="0">
              <a:lnSpc>
                <a:spcPts val="5800"/>
              </a:lnSpc>
            </a:pPr>
            <a:r>
              <a:rPr lang="ja-JP" sz="4800"/>
              <a:t>クリックしてタイトルを追加 </a:t>
            </a:r>
          </a:p>
        </p:txBody>
      </p:sp>
      <p:sp>
        <p:nvSpPr>
          <p:cNvPr id="2" name="図プレースホルダー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rtlCol="0">
            <a:normAutofit/>
          </a:bodyPr>
          <a:lstStyle>
            <a:lvl1pPr marL="0" indent="0" algn="ctr">
              <a:buNone/>
              <a:defRPr lang="ja-JP" sz="1800"/>
            </a:lvl1pPr>
          </a:lstStyle>
          <a:p>
            <a:pPr rtl="0"/>
            <a:r>
              <a:rPr lang="ja-JP" altLang="en-US"/>
              <a:t>アイコンをクリックして図を追加</a:t>
            </a:r>
            <a:endParaRPr lang="ja-JP"/>
          </a:p>
        </p:txBody>
      </p:sp>
    </p:spTree>
    <p:extLst>
      <p:ext uri="{BB962C8B-B14F-4D97-AF65-F5344CB8AC3E}">
        <p14:creationId xmlns:p14="http://schemas.microsoft.com/office/powerpoint/2010/main" val="1263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区切り 3">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rtlCol="0" anchor="b" anchorCtr="0">
            <a:normAutofit/>
          </a:bodyPr>
          <a:lstStyle>
            <a:lvl1pPr>
              <a:defRPr lang="ja-JP" sz="4400"/>
            </a:lvl1pPr>
          </a:lstStyle>
          <a:p>
            <a:pPr algn="l" rtl="0">
              <a:lnSpc>
                <a:spcPts val="5800"/>
              </a:lnSpc>
            </a:pPr>
            <a:r>
              <a:rPr lang="ja-JP" sz="4800"/>
              <a:t>クリックしてタイトルを追加 </a:t>
            </a:r>
          </a:p>
        </p:txBody>
      </p:sp>
      <p:sp>
        <p:nvSpPr>
          <p:cNvPr id="4" name="テキスト プレースホルダー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rtlCol="0"/>
          <a:lstStyle>
            <a:lvl1pPr marL="0" indent="0">
              <a:buNone/>
              <a:defRPr lang="ja-JP"/>
            </a:lvl1pPr>
          </a:lstStyle>
          <a:p>
            <a:pPr lvl="0" rtl="0"/>
            <a:r>
              <a:rPr lang="ja-JP"/>
              <a:t>クリックしてサブタイトルを追加</a:t>
            </a:r>
          </a:p>
        </p:txBody>
      </p:sp>
      <p:sp>
        <p:nvSpPr>
          <p:cNvPr id="2" name="図プレースホルダー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rtlCol="0">
            <a:normAutofit/>
          </a:bodyPr>
          <a:lstStyle>
            <a:lvl1pPr marL="0" indent="0" algn="ctr">
              <a:buNone/>
              <a:defRPr lang="ja-JP" sz="1800"/>
            </a:lvl1pPr>
          </a:lstStyle>
          <a:p>
            <a:pPr rtl="0"/>
            <a:r>
              <a:rPr lang="ja-JP" altLang="en-US"/>
              <a:t>アイコンをクリックして図を追加</a:t>
            </a:r>
            <a:endParaRPr lang="ja-JP"/>
          </a:p>
        </p:txBody>
      </p:sp>
      <p:sp>
        <p:nvSpPr>
          <p:cNvPr id="6" name="長方形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ja-JP"/>
            </a:defPPr>
          </a:lstStyle>
          <a:p>
            <a:pPr marL="0" marR="0" indent="0" algn="ctr" defTabSz="825500" rtl="0" fontAlgn="auto" latinLnBrk="0" hangingPunct="0">
              <a:lnSpc>
                <a:spcPct val="100000"/>
              </a:lnSpc>
              <a:spcBef>
                <a:spcPts val="0"/>
              </a:spcBef>
              <a:spcAft>
                <a:spcPts val="0"/>
              </a:spcAft>
              <a:buClrTx/>
              <a:buSzTx/>
              <a:buFontTx/>
              <a:buNone/>
              <a:tabLst/>
            </a:pPr>
            <a:endParaRPr kumimoji="0" lang="ja-JP" sz="3000" b="1" i="0" u="none" strike="noStrike" cap="none" spc="0" normalizeH="0" baseline="0" dirty="0">
              <a:ln>
                <a:noFill/>
              </a:ln>
              <a:solidFill>
                <a:srgbClr val="000000"/>
              </a:solidFill>
              <a:effectLst/>
              <a:uFillTx/>
              <a:latin typeface="Meiryo UI"/>
              <a:ea typeface="Meiryo UI"/>
              <a:cs typeface="Helvetica Neue Medium"/>
              <a:sym typeface="Helvetica Neue Medium"/>
            </a:endParaRPr>
          </a:p>
        </p:txBody>
      </p:sp>
    </p:spTree>
    <p:extLst>
      <p:ext uri="{BB962C8B-B14F-4D97-AF65-F5344CB8AC3E}">
        <p14:creationId xmlns:p14="http://schemas.microsoft.com/office/powerpoint/2010/main" val="61485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ja-JP"/>
            </a:defPPr>
          </a:lstStyle>
          <a:p>
            <a:pPr marL="0" marR="0" indent="0" algn="ctr" defTabSz="825500" rtl="0" fontAlgn="auto" latinLnBrk="0" hangingPunct="0">
              <a:lnSpc>
                <a:spcPct val="100000"/>
              </a:lnSpc>
              <a:spcBef>
                <a:spcPts val="0"/>
              </a:spcBef>
              <a:spcAft>
                <a:spcPts val="0"/>
              </a:spcAft>
              <a:buClrTx/>
              <a:buSzTx/>
              <a:buFontTx/>
              <a:buNone/>
              <a:tabLst/>
            </a:pPr>
            <a:endParaRPr kumimoji="0" lang="ja-JP" sz="3000" b="1" i="0" u="none" strike="noStrike" cap="none" spc="0" normalizeH="0" baseline="0" dirty="0">
              <a:ln>
                <a:noFill/>
              </a:ln>
              <a:solidFill>
                <a:srgbClr val="000000"/>
              </a:solidFill>
              <a:effectLst/>
              <a:uFillTx/>
              <a:latin typeface="Meiryo UI"/>
              <a:ea typeface="Meiryo UI"/>
              <a:cs typeface="Helvetica Neue Medium"/>
              <a:sym typeface="Helvetica Neue Medium"/>
            </a:endParaRPr>
          </a:p>
        </p:txBody>
      </p:sp>
      <p:sp>
        <p:nvSpPr>
          <p:cNvPr id="2" name="タイトル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rtlCol="0">
            <a:normAutofit/>
          </a:bodyPr>
          <a:lstStyle>
            <a:lvl1pPr>
              <a:defRPr lang="ja-JP" sz="4400"/>
            </a:lvl1pPr>
          </a:lstStyle>
          <a:p>
            <a:pPr rtl="0"/>
            <a:r>
              <a:rPr lang="ja-JP"/>
              <a:t>クリックしてタイトルを追加</a:t>
            </a:r>
          </a:p>
        </p:txBody>
      </p:sp>
      <p:sp>
        <p:nvSpPr>
          <p:cNvPr id="4" name="コンテンツ プレースホルダー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rtlCol="0">
            <a:normAutofit/>
          </a:bodyPr>
          <a:lstStyle>
            <a:lvl1pPr marL="0" indent="0">
              <a:spcBef>
                <a:spcPts val="1000"/>
              </a:spcBef>
              <a:buNone/>
              <a:defRPr lang="ja-JP" sz="1800"/>
            </a:lvl1pPr>
            <a:lvl2pPr marL="228600">
              <a:spcBef>
                <a:spcPts val="1000"/>
              </a:spcBef>
              <a:defRPr lang="ja-JP" sz="1800"/>
            </a:lvl2pPr>
            <a:lvl3pPr marL="685800">
              <a:spcBef>
                <a:spcPts val="1000"/>
              </a:spcBef>
              <a:defRPr lang="ja-JP" sz="1800"/>
            </a:lvl3pPr>
            <a:lvl4pPr marL="1143000">
              <a:spcBef>
                <a:spcPts val="1000"/>
              </a:spcBef>
              <a:defRPr lang="ja-JP" sz="1800"/>
            </a:lvl4pPr>
            <a:lvl5pPr marL="1600200">
              <a:spcBef>
                <a:spcPts val="1000"/>
              </a:spcBef>
              <a:defRPr lang="ja-JP" sz="18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0" name="日付プレースホルダー 9">
            <a:extLst>
              <a:ext uri="{FF2B5EF4-FFF2-40B4-BE49-F238E27FC236}">
                <a16:creationId xmlns:a16="http://schemas.microsoft.com/office/drawing/2014/main" id="{7198C3F1-4E77-7888-CDB8-CF9406E4A2E0}"/>
              </a:ext>
            </a:extLst>
          </p:cNvPr>
          <p:cNvSpPr>
            <a:spLocks noGrp="1"/>
          </p:cNvSpPr>
          <p:nvPr>
            <p:ph type="dt" sz="half" idx="10"/>
          </p:nvPr>
        </p:nvSpPr>
        <p:spPr/>
        <p:txBody>
          <a:bodyPr rtlCol="0"/>
          <a:lstStyle>
            <a:defPPr>
              <a:defRPr lang="ja-JP"/>
            </a:defPPr>
          </a:lstStyle>
          <a:p>
            <a:pPr rtl="0"/>
            <a:r>
              <a:rPr lang="en-US" altLang="ja-JP"/>
              <a:t>20XX</a:t>
            </a:r>
            <a:endParaRPr lang="ja-JP" dirty="0"/>
          </a:p>
        </p:txBody>
      </p:sp>
      <p:sp>
        <p:nvSpPr>
          <p:cNvPr id="11" name="フッター プレースホルダー 10">
            <a:extLst>
              <a:ext uri="{FF2B5EF4-FFF2-40B4-BE49-F238E27FC236}">
                <a16:creationId xmlns:a16="http://schemas.microsoft.com/office/drawing/2014/main" id="{493561D3-90F6-AD82-BCFE-90F9427D867B}"/>
              </a:ext>
            </a:extLst>
          </p:cNvPr>
          <p:cNvSpPr>
            <a:spLocks noGrp="1"/>
          </p:cNvSpPr>
          <p:nvPr>
            <p:ph type="ftr" sz="quarter" idx="11"/>
          </p:nvPr>
        </p:nvSpPr>
        <p:spPr/>
        <p:txBody>
          <a:bodyPr rtlCol="0"/>
          <a:lstStyle>
            <a:defPPr>
              <a:defRPr lang="ja-JP"/>
            </a:defPPr>
          </a:lstStyle>
          <a:p>
            <a:pPr rtl="0"/>
            <a:r>
              <a:rPr lang="ja-JP"/>
              <a:t>サンプル フッター テキスト</a:t>
            </a:r>
          </a:p>
        </p:txBody>
      </p:sp>
      <p:sp>
        <p:nvSpPr>
          <p:cNvPr id="12" name="スライド番号プレースホルダー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rtlCol="0"/>
          <a:lstStyle>
            <a:defPPr>
              <a:defRPr lang="ja-JP"/>
            </a:defPPr>
          </a:lstStyle>
          <a:p>
            <a:pPr rtl="0"/>
            <a:fld id="{3A4F6043-7A67-491B-98BC-F933DED7226D}" type="slidenum">
              <a:rPr lang="ja-JP" smtClean="0"/>
              <a:pPr/>
              <a:t>‹#›</a:t>
            </a:fld>
            <a:endParaRPr lang="ja-JP" dirty="0"/>
          </a:p>
        </p:txBody>
      </p:sp>
      <p:sp>
        <p:nvSpPr>
          <p:cNvPr id="3" name="コンテンツ プレースホルダー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rtlCol="0">
            <a:normAutofit/>
          </a:bodyPr>
          <a:lstStyle>
            <a:lvl1pPr marL="0" indent="0">
              <a:spcBef>
                <a:spcPts val="1000"/>
              </a:spcBef>
              <a:buNone/>
              <a:defRPr lang="ja-JP" sz="1800"/>
            </a:lvl1pPr>
            <a:lvl2pPr marL="228600">
              <a:spcBef>
                <a:spcPts val="1000"/>
              </a:spcBef>
              <a:defRPr lang="ja-JP" sz="1800"/>
            </a:lvl2pPr>
            <a:lvl3pPr marL="685800">
              <a:spcBef>
                <a:spcPts val="1000"/>
              </a:spcBef>
              <a:defRPr lang="ja-JP" sz="1800"/>
            </a:lvl3pPr>
            <a:lvl4pPr marL="1143000">
              <a:spcBef>
                <a:spcPts val="1000"/>
              </a:spcBef>
              <a:defRPr lang="ja-JP" sz="1800"/>
            </a:lvl4pPr>
            <a:lvl5pPr marL="1600200">
              <a:spcBef>
                <a:spcPts val="1000"/>
              </a:spcBef>
              <a:defRPr lang="ja-JP" sz="18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Tree>
    <p:extLst>
      <p:ext uri="{BB962C8B-B14F-4D97-AF65-F5344CB8AC3E}">
        <p14:creationId xmlns:p14="http://schemas.microsoft.com/office/powerpoint/2010/main" val="2310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コンテンツ、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AF4BC-D1E9-40F0-A26B-9EA9B6B69755}"/>
              </a:ext>
            </a:extLst>
          </p:cNvPr>
          <p:cNvSpPr>
            <a:spLocks noGrp="1"/>
          </p:cNvSpPr>
          <p:nvPr>
            <p:ph type="title" hasCustomPrompt="1"/>
          </p:nvPr>
        </p:nvSpPr>
        <p:spPr>
          <a:xfrm>
            <a:off x="420623" y="365760"/>
            <a:ext cx="11067089" cy="1325880"/>
          </a:xfrm>
        </p:spPr>
        <p:txBody>
          <a:bodyPr rtlCol="0" anchor="ctr">
            <a:normAutofit/>
          </a:bodyPr>
          <a:lstStyle>
            <a:lvl1pPr>
              <a:lnSpc>
                <a:spcPts val="2800"/>
              </a:lnSpc>
              <a:spcBef>
                <a:spcPts val="1000"/>
              </a:spcBef>
              <a:defRPr lang="ja-JP" sz="4400" b="0" i="0"/>
            </a:lvl1pPr>
          </a:lstStyle>
          <a:p>
            <a:pPr rtl="0"/>
            <a:r>
              <a:rPr lang="ja-JP" sz="4400"/>
              <a:t>クリックしてタイトルを追加 </a:t>
            </a:r>
            <a:endParaRPr lang="ja-JP" dirty="0"/>
          </a:p>
        </p:txBody>
      </p:sp>
      <p:sp>
        <p:nvSpPr>
          <p:cNvPr id="14" name="長方形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ja-JP"/>
            </a:defPPr>
          </a:lstStyle>
          <a:p>
            <a:pPr marL="0" marR="0" indent="0" algn="ctr" defTabSz="825500" rtl="0" fontAlgn="auto" latinLnBrk="0" hangingPunct="0">
              <a:lnSpc>
                <a:spcPct val="100000"/>
              </a:lnSpc>
              <a:spcBef>
                <a:spcPts val="0"/>
              </a:spcBef>
              <a:spcAft>
                <a:spcPts val="0"/>
              </a:spcAft>
              <a:buClrTx/>
              <a:buSzTx/>
              <a:buFontTx/>
              <a:buNone/>
              <a:tabLst/>
            </a:pPr>
            <a:endParaRPr kumimoji="0" lang="ja-JP" sz="3000" b="1" i="0" u="none" strike="noStrike" cap="none" spc="0" normalizeH="0" baseline="0" dirty="0">
              <a:ln>
                <a:noFill/>
              </a:ln>
              <a:solidFill>
                <a:srgbClr val="000000"/>
              </a:solidFill>
              <a:effectLst/>
              <a:uFillTx/>
              <a:latin typeface="Meiryo UI"/>
              <a:ea typeface="Meiryo UI"/>
              <a:cs typeface="Helvetica Neue Medium"/>
              <a:sym typeface="Helvetica Neue Medium"/>
            </a:endParaRPr>
          </a:p>
        </p:txBody>
      </p:sp>
      <p:sp>
        <p:nvSpPr>
          <p:cNvPr id="8" name="テキスト プレースホルダー 7">
            <a:extLst>
              <a:ext uri="{FF2B5EF4-FFF2-40B4-BE49-F238E27FC236}">
                <a16:creationId xmlns:a16="http://schemas.microsoft.com/office/drawing/2014/main" id="{8A7B33CF-0773-56F3-9F3B-1619AA66673B}"/>
              </a:ext>
            </a:extLst>
          </p:cNvPr>
          <p:cNvSpPr>
            <a:spLocks noGrp="1"/>
          </p:cNvSpPr>
          <p:nvPr>
            <p:ph type="body" sz="quarter" idx="11" hasCustomPrompt="1"/>
          </p:nvPr>
        </p:nvSpPr>
        <p:spPr>
          <a:xfrm>
            <a:off x="420624" y="2189377"/>
            <a:ext cx="3568990" cy="3517679"/>
          </a:xfrm>
        </p:spPr>
        <p:txBody>
          <a:bodyPr tIns="0" bIns="0" rtlCol="0">
            <a:normAutofit/>
          </a:bodyPr>
          <a:lstStyle>
            <a:lvl1pPr>
              <a:defRPr lang="ja-JP" sz="1800"/>
            </a:lvl1pPr>
            <a:lvl2pPr>
              <a:defRPr lang="ja-JP" sz="1800"/>
            </a:lvl2pPr>
            <a:lvl3pPr>
              <a:defRPr lang="ja-JP" sz="1800"/>
            </a:lvl3pPr>
            <a:lvl4pPr>
              <a:defRPr lang="ja-JP" sz="1800"/>
            </a:lvl4pPr>
            <a:lvl5pPr>
              <a:defRPr lang="ja-JP" sz="18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4" name="表プレースホルダー 3">
            <a:extLst>
              <a:ext uri="{FF2B5EF4-FFF2-40B4-BE49-F238E27FC236}">
                <a16:creationId xmlns:a16="http://schemas.microsoft.com/office/drawing/2014/main" id="{EB4A43A1-5A81-D0D1-BD71-0485EDDD4CC8}"/>
              </a:ext>
            </a:extLst>
          </p:cNvPr>
          <p:cNvSpPr>
            <a:spLocks noGrp="1"/>
          </p:cNvSpPr>
          <p:nvPr>
            <p:ph type="tbl" sz="quarter" idx="10"/>
          </p:nvPr>
        </p:nvSpPr>
        <p:spPr>
          <a:xfrm>
            <a:off x="4501469" y="2189377"/>
            <a:ext cx="6565769" cy="3517686"/>
          </a:xfrm>
        </p:spPr>
        <p:txBody>
          <a:bodyPr rtlCol="0"/>
          <a:lstStyle>
            <a:lvl1pPr>
              <a:defRPr lang="ja-JP"/>
            </a:lvl1pPr>
          </a:lstStyle>
          <a:p>
            <a:pPr rtl="0"/>
            <a:r>
              <a:rPr lang="ja-JP" altLang="en-US"/>
              <a:t>表を追加</a:t>
            </a:r>
            <a:endParaRPr lang="ja-JP"/>
          </a:p>
        </p:txBody>
      </p:sp>
      <p:sp>
        <p:nvSpPr>
          <p:cNvPr id="7" name="スライド番号プレースホルダー 5">
            <a:extLst>
              <a:ext uri="{FF2B5EF4-FFF2-40B4-BE49-F238E27FC236}">
                <a16:creationId xmlns:a16="http://schemas.microsoft.com/office/drawing/2014/main" id="{E6A39699-E09B-80CC-75A3-1A20865ABB68}"/>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lang="ja-JP" sz="1200">
                <a:solidFill>
                  <a:schemeClr val="tx2"/>
                </a:solidFill>
              </a:defRPr>
            </a:lvl1pPr>
          </a:lstStyle>
          <a:p>
            <a:pPr rtl="0"/>
            <a:fld id="{3A4F6043-7A67-491B-98BC-F933DED7226D}" type="slidenum">
              <a:rPr lang="ja-JP" smtClean="0"/>
              <a:pPr/>
              <a:t>‹#›</a:t>
            </a:fld>
            <a:endParaRPr lang="ja-JP" dirty="0"/>
          </a:p>
        </p:txBody>
      </p:sp>
    </p:spTree>
    <p:extLst>
      <p:ext uri="{BB962C8B-B14F-4D97-AF65-F5344CB8AC3E}">
        <p14:creationId xmlns:p14="http://schemas.microsoft.com/office/powerpoint/2010/main" val="238271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 2 コンテンツ 4">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rtlCol="0">
            <a:normAutofit/>
          </a:bodyPr>
          <a:lstStyle>
            <a:lvl1pPr>
              <a:defRPr lang="ja-JP" sz="4400"/>
            </a:lvl1pPr>
          </a:lstStyle>
          <a:p>
            <a:pPr rtl="0"/>
            <a:r>
              <a:rPr lang="ja-JP" sz="4400"/>
              <a:t>クリックしてタイトルを追加 </a:t>
            </a:r>
            <a:endParaRPr lang="ja-JP" dirty="0"/>
          </a:p>
        </p:txBody>
      </p:sp>
      <p:sp>
        <p:nvSpPr>
          <p:cNvPr id="6" name="コンテンツ プレースホルダー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413657" y="2198914"/>
            <a:ext cx="3970218" cy="3445987"/>
          </a:xfrm>
        </p:spPr>
        <p:txBody>
          <a:bodyPr rtlCol="0">
            <a:normAutofit/>
          </a:bodyPr>
          <a:lstStyle>
            <a:lvl1pPr>
              <a:defRPr lang="ja-JP" sz="1800"/>
            </a:lvl1pPr>
            <a:lvl2pPr>
              <a:defRPr lang="ja-JP" sz="1800"/>
            </a:lvl2pPr>
            <a:lvl3pPr>
              <a:defRPr lang="ja-JP" sz="1400"/>
            </a:lvl3pPr>
            <a:lvl4pPr>
              <a:defRPr lang="ja-JP" sz="1200"/>
            </a:lvl4pPr>
            <a:lvl5pPr>
              <a:defRPr lang="ja-JP" sz="11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4" name="コンテンツ プレースホルダー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921213" y="2198914"/>
            <a:ext cx="6154347" cy="3445987"/>
          </a:xfrm>
        </p:spPr>
        <p:txBody>
          <a:bodyPr rtlCol="0">
            <a:normAutofit/>
          </a:bodyPr>
          <a:lstStyle>
            <a:lvl1pPr marL="0" indent="0">
              <a:buNone/>
              <a:defRPr lang="ja-JP" sz="1800"/>
            </a:lvl1pPr>
            <a:lvl2pPr>
              <a:defRPr lang="ja-JP" sz="1800"/>
            </a:lvl2pPr>
            <a:lvl3pPr>
              <a:defRPr lang="ja-JP" sz="1400"/>
            </a:lvl3pPr>
            <a:lvl4pPr>
              <a:defRPr lang="ja-JP" sz="1200"/>
            </a:lvl4pPr>
            <a:lvl5pPr>
              <a:defRPr lang="ja-JP" sz="11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 name="長方形 10">
            <a:extLst>
              <a:ext uri="{FF2B5EF4-FFF2-40B4-BE49-F238E27FC236}">
                <a16:creationId xmlns:a16="http://schemas.microsoft.com/office/drawing/2014/main" id="{A53A46AB-E26C-4F66-A0B8-4CDBD5F4011C}"/>
              </a:ext>
              <a:ext uri="{C183D7F6-B498-43B3-948B-1728B52AA6E4}">
                <adec:decorative xmlns:adec="http://schemas.microsoft.com/office/drawing/2017/decorative" val="1"/>
              </a:ext>
            </a:extLst>
          </p:cNvPr>
          <p:cNvSpPr/>
          <p:nvPr userDrawn="1"/>
        </p:nvSpPr>
        <p:spPr>
          <a:xfrm rot="10800000">
            <a:off x="11494040" y="4282928"/>
            <a:ext cx="699477" cy="189880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ja-JP"/>
            </a:defPPr>
          </a:lstStyle>
          <a:p>
            <a:pPr marL="0" marR="0" indent="0" algn="ctr" defTabSz="825500" rtl="0" fontAlgn="auto" latinLnBrk="0" hangingPunct="0">
              <a:lnSpc>
                <a:spcPct val="100000"/>
              </a:lnSpc>
              <a:spcBef>
                <a:spcPts val="0"/>
              </a:spcBef>
              <a:spcAft>
                <a:spcPts val="0"/>
              </a:spcAft>
              <a:buClrTx/>
              <a:buSzTx/>
              <a:buFontTx/>
              <a:buNone/>
              <a:tabLst/>
            </a:pPr>
            <a:endParaRPr kumimoji="0" lang="ja-JP" sz="3000" b="1" i="0" u="none" strike="noStrike" cap="none" spc="0" normalizeH="0" baseline="0" dirty="0">
              <a:ln>
                <a:noFill/>
              </a:ln>
              <a:solidFill>
                <a:srgbClr val="000000"/>
              </a:solidFill>
              <a:effectLst/>
              <a:uFillTx/>
              <a:latin typeface="Meiryo UI"/>
              <a:ea typeface="Meiryo UI"/>
              <a:cs typeface="Helvetica Neue Medium"/>
              <a:sym typeface="Helvetica Neue Medium"/>
            </a:endParaRPr>
          </a:p>
        </p:txBody>
      </p:sp>
      <p:sp>
        <p:nvSpPr>
          <p:cNvPr id="10" name="スライド番号プレースホルダー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lang="ja-JP" sz="1200">
                <a:solidFill>
                  <a:schemeClr val="tx2"/>
                </a:solidFill>
              </a:defRPr>
            </a:lvl1pPr>
          </a:lstStyle>
          <a:p>
            <a:pPr rtl="0"/>
            <a:fld id="{3A4F6043-7A67-491B-98BC-F933DED7226D}" type="slidenum">
              <a:rPr lang="ja-JP" smtClean="0"/>
              <a:pPr/>
              <a:t>‹#›</a:t>
            </a:fld>
            <a:endParaRPr lang="ja-JP" dirty="0"/>
          </a:p>
        </p:txBody>
      </p:sp>
    </p:spTree>
    <p:extLst>
      <p:ext uri="{BB962C8B-B14F-4D97-AF65-F5344CB8AC3E}">
        <p14:creationId xmlns:p14="http://schemas.microsoft.com/office/powerpoint/2010/main" val="339876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14413-82C1-4EBC-8C6B-BC5F842D13A2}"/>
              </a:ext>
            </a:extLst>
          </p:cNvPr>
          <p:cNvSpPr>
            <a:spLocks noGrp="1"/>
          </p:cNvSpPr>
          <p:nvPr>
            <p:ph type="title" hasCustomPrompt="1"/>
          </p:nvPr>
        </p:nvSpPr>
        <p:spPr>
          <a:xfrm>
            <a:off x="420624" y="365125"/>
            <a:ext cx="10661904" cy="1325563"/>
          </a:xfrm>
        </p:spPr>
        <p:txBody>
          <a:bodyPr rtlCol="0">
            <a:normAutofit/>
          </a:bodyPr>
          <a:lstStyle>
            <a:lvl1pPr>
              <a:lnSpc>
                <a:spcPct val="90000"/>
              </a:lnSpc>
              <a:defRPr lang="ja-JP" sz="4400"/>
            </a:lvl1pPr>
          </a:lstStyle>
          <a:p>
            <a:pPr rtl="0"/>
            <a:r>
              <a:rPr lang="ja-JP"/>
              <a:t>クリックしてタイトルを追加</a:t>
            </a:r>
          </a:p>
        </p:txBody>
      </p:sp>
      <p:sp>
        <p:nvSpPr>
          <p:cNvPr id="11" name="日付プレースホルダー 10">
            <a:extLst>
              <a:ext uri="{FF2B5EF4-FFF2-40B4-BE49-F238E27FC236}">
                <a16:creationId xmlns:a16="http://schemas.microsoft.com/office/drawing/2014/main" id="{A25CBB87-BE9B-82CE-8A24-F21EEA0366C3}"/>
              </a:ext>
            </a:extLst>
          </p:cNvPr>
          <p:cNvSpPr>
            <a:spLocks noGrp="1"/>
          </p:cNvSpPr>
          <p:nvPr>
            <p:ph type="dt" sz="half" idx="10"/>
          </p:nvPr>
        </p:nvSpPr>
        <p:spPr/>
        <p:txBody>
          <a:bodyPr rtlCol="0"/>
          <a:lstStyle>
            <a:defPPr>
              <a:defRPr lang="ja-JP"/>
            </a:defPPr>
          </a:lstStyle>
          <a:p>
            <a:pPr rtl="0"/>
            <a:r>
              <a:rPr lang="en-US" altLang="ja-JP"/>
              <a:t>20XX</a:t>
            </a:r>
            <a:endParaRPr lang="ja-JP" dirty="0"/>
          </a:p>
        </p:txBody>
      </p:sp>
      <p:sp>
        <p:nvSpPr>
          <p:cNvPr id="12" name="フッター プレースホルダー 11">
            <a:extLst>
              <a:ext uri="{FF2B5EF4-FFF2-40B4-BE49-F238E27FC236}">
                <a16:creationId xmlns:a16="http://schemas.microsoft.com/office/drawing/2014/main" id="{B2131628-C033-9728-C4CF-90CDBCB89F7F}"/>
              </a:ext>
            </a:extLst>
          </p:cNvPr>
          <p:cNvSpPr>
            <a:spLocks noGrp="1"/>
          </p:cNvSpPr>
          <p:nvPr>
            <p:ph type="ftr" sz="quarter" idx="11"/>
          </p:nvPr>
        </p:nvSpPr>
        <p:spPr/>
        <p:txBody>
          <a:bodyPr rtlCol="0"/>
          <a:lstStyle>
            <a:defPPr>
              <a:defRPr lang="ja-JP"/>
            </a:defPPr>
          </a:lstStyle>
          <a:p>
            <a:pPr rtl="0"/>
            <a:r>
              <a:rPr lang="ja-JP"/>
              <a:t>サンプル フッター テキスト</a:t>
            </a:r>
            <a:endParaRPr lang="ja-JP" dirty="0"/>
          </a:p>
        </p:txBody>
      </p:sp>
      <p:sp>
        <p:nvSpPr>
          <p:cNvPr id="13" name="スライド番号プレースホルダー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rtlCol="0"/>
          <a:lstStyle>
            <a:defPPr>
              <a:defRPr lang="ja-JP"/>
            </a:defPPr>
          </a:lstStyle>
          <a:p>
            <a:pPr rtl="0"/>
            <a:fld id="{3A4F6043-7A67-491B-98BC-F933DED7226D}" type="slidenum">
              <a:rPr lang="ja-JP" smtClean="0"/>
              <a:pPr/>
              <a:t>‹#›</a:t>
            </a:fld>
            <a:endParaRPr lang="ja-JP" dirty="0"/>
          </a:p>
        </p:txBody>
      </p:sp>
      <p:sp>
        <p:nvSpPr>
          <p:cNvPr id="5" name="表プレースホルダー 4">
            <a:extLst>
              <a:ext uri="{FF2B5EF4-FFF2-40B4-BE49-F238E27FC236}">
                <a16:creationId xmlns:a16="http://schemas.microsoft.com/office/drawing/2014/main" id="{402F1FD3-6A03-65D9-EE3B-3A0AE0FD8D8F}"/>
              </a:ext>
            </a:extLst>
          </p:cNvPr>
          <p:cNvSpPr>
            <a:spLocks noGrp="1"/>
          </p:cNvSpPr>
          <p:nvPr>
            <p:ph type="tbl" sz="quarter" idx="13"/>
          </p:nvPr>
        </p:nvSpPr>
        <p:spPr>
          <a:xfrm>
            <a:off x="420688" y="2189377"/>
            <a:ext cx="10661840" cy="3490925"/>
          </a:xfrm>
        </p:spPr>
        <p:txBody>
          <a:bodyPr rtlCol="0"/>
          <a:lstStyle>
            <a:lvl1pPr>
              <a:defRPr lang="ja-JP"/>
            </a:lvl1pPr>
          </a:lstStyle>
          <a:p>
            <a:pPr rtl="0"/>
            <a:r>
              <a:rPr lang="ja-JP" altLang="en-US"/>
              <a:t>表を追加</a:t>
            </a:r>
            <a:endParaRPr lang="ja-JP"/>
          </a:p>
        </p:txBody>
      </p:sp>
    </p:spTree>
    <p:extLst>
      <p:ext uri="{BB962C8B-B14F-4D97-AF65-F5344CB8AC3E}">
        <p14:creationId xmlns:p14="http://schemas.microsoft.com/office/powerpoint/2010/main" val="2440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cxnSp>
        <p:nvCxnSpPr>
          <p:cNvPr id="11" name="直線​​コネクタ(S)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S)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プレースホルダー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defPPr>
              <a:defRPr lang="ja-JP"/>
            </a:defPPr>
          </a:lstStyle>
          <a:p>
            <a:pPr rtl="0"/>
            <a:r>
              <a:rPr lang="ja-JP"/>
              <a:t>マスター タイトルの書式設定</a:t>
            </a:r>
          </a:p>
        </p:txBody>
      </p:sp>
      <p:sp>
        <p:nvSpPr>
          <p:cNvPr id="3" name="テキスト プレースホルダー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defPPr>
              <a:defRPr lang="ja-JP"/>
            </a:defPPr>
          </a:lstStyle>
          <a:p>
            <a:pPr lvl="0" rtl="0"/>
            <a:r>
              <a:rPr lang="ja-JP"/>
              <a:t>クリックしてマスター テキストのスタイルを編集</a:t>
            </a:r>
          </a:p>
          <a:p>
            <a:pPr lvl="1" rtl="0"/>
            <a:r>
              <a:rPr lang="ja-JP"/>
              <a:t>第 2 レベル</a:t>
            </a:r>
          </a:p>
          <a:p>
            <a:pPr lvl="2" rtl="0"/>
            <a:r>
              <a:rPr lang="ja-JP"/>
              <a:t>第 3 レベル</a:t>
            </a:r>
          </a:p>
          <a:p>
            <a:pPr lvl="3" rtl="0"/>
            <a:r>
              <a:rPr lang="ja-JP"/>
              <a:t>第 4 レベル</a:t>
            </a:r>
          </a:p>
          <a:p>
            <a:pPr lvl="4" rtl="0"/>
            <a:r>
              <a:rPr lang="ja-JP"/>
              <a:t>第 5 レベル</a:t>
            </a:r>
            <a:endParaRPr lang="ja-JP" dirty="0"/>
          </a:p>
        </p:txBody>
      </p:sp>
      <p:sp>
        <p:nvSpPr>
          <p:cNvPr id="4" name="日付プレースホルダー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lang="ja-JP" sz="1200">
                <a:solidFill>
                  <a:schemeClr val="tx2"/>
                </a:solidFill>
                <a:latin typeface="Meiryo UI" panose="020B0604030504040204" pitchFamily="50" charset="-128"/>
                <a:ea typeface="Meiryo UI" panose="020B0604030504040204" pitchFamily="50" charset="-128"/>
              </a:defRPr>
            </a:lvl1pPr>
          </a:lstStyle>
          <a:p>
            <a:r>
              <a:rPr lang="en-US" altLang="ja-JP"/>
              <a:t>20XX</a:t>
            </a:r>
            <a:endParaRPr lang="en-US" dirty="0"/>
          </a:p>
        </p:txBody>
      </p:sp>
      <p:sp>
        <p:nvSpPr>
          <p:cNvPr id="5" name="フッター プレースホルダー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lang="ja-JP" sz="1200">
                <a:solidFill>
                  <a:schemeClr val="tx2"/>
                </a:solidFill>
                <a:latin typeface="Meiryo UI" panose="020B0604030504040204" pitchFamily="50" charset="-128"/>
                <a:ea typeface="Meiryo UI" panose="020B0604030504040204" pitchFamily="50" charset="-128"/>
              </a:defRPr>
            </a:lvl1pPr>
          </a:lstStyle>
          <a:p>
            <a:r>
              <a:rPr lang="ja-JP" altLang="en-US"/>
              <a:t>サンプル フッター テキスト</a:t>
            </a:r>
            <a:endParaRPr lang="ja-JP" altLang="en-US" dirty="0"/>
          </a:p>
        </p:txBody>
      </p:sp>
      <p:sp>
        <p:nvSpPr>
          <p:cNvPr id="6" name="スライド番号プレースホルダー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lang="ja-JP" sz="1200">
                <a:solidFill>
                  <a:schemeClr val="tx2"/>
                </a:solidFill>
                <a:latin typeface="Meiryo UI" panose="020B0604030504040204" pitchFamily="50" charset="-128"/>
                <a:ea typeface="Meiryo UI" panose="020B0604030504040204" pitchFamily="50" charset="-128"/>
              </a:defRPr>
            </a:lvl1pPr>
          </a:lstStyle>
          <a:p>
            <a:fld id="{3A4F6043-7A67-491B-98BC-F933DED7226D}" type="slidenum">
              <a:rPr lang="en-US" altLang="ja-JP" smtClean="0"/>
              <a:pPr/>
              <a:t>‹#›</a:t>
            </a:fld>
            <a:endParaRPr lang="en-US" altLang="en-US" dirty="0"/>
          </a:p>
        </p:txBody>
      </p:sp>
    </p:spTree>
    <p:extLst>
      <p:ext uri="{BB962C8B-B14F-4D97-AF65-F5344CB8AC3E}">
        <p14:creationId xmlns:p14="http://schemas.microsoft.com/office/powerpoint/2010/main" val="3382272606"/>
      </p:ext>
    </p:extLst>
  </p:cSld>
  <p:clrMap bg1="lt1" tx1="dk1" bg2="lt2" tx2="dk2" accent1="accent1" accent2="accent2" accent3="accent3" accent4="accent4" accent5="accent5" accent6="accent6" hlink="hlink" folHlink="folHlink"/>
  <p:sldLayoutIdLst>
    <p:sldLayoutId id="2147483839" r:id="rId1"/>
    <p:sldLayoutId id="2147483855" r:id="rId2"/>
    <p:sldLayoutId id="2147483856" r:id="rId3"/>
    <p:sldLayoutId id="2147483832" r:id="rId4"/>
    <p:sldLayoutId id="2147483854" r:id="rId5"/>
    <p:sldLayoutId id="2147483857" r:id="rId6"/>
    <p:sldLayoutId id="2147483829" r:id="rId7"/>
  </p:sldLayoutIdLst>
  <p:hf sldNum="0" hdr="0" ftr="0" dt="0"/>
  <p:txStyles>
    <p:titleStyle>
      <a:lvl1pPr algn="l" defTabSz="914400" rtl="0" eaLnBrk="1" latinLnBrk="0" hangingPunct="1">
        <a:lnSpc>
          <a:spcPct val="90000"/>
        </a:lnSpc>
        <a:spcBef>
          <a:spcPct val="0"/>
        </a:spcBef>
        <a:buNone/>
        <a:defRPr kumimoji="1" lang="ja-JP" sz="6000" kern="1200">
          <a:solidFill>
            <a:schemeClr val="tx2"/>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kumimoji="1" lang="ja-JP" sz="1800" kern="1200">
          <a:solidFill>
            <a:schemeClr val="tx2"/>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kumimoji="1" lang="ja-JP" sz="1800" kern="1200">
          <a:solidFill>
            <a:schemeClr val="tx2"/>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kumimoji="1" lang="ja-JP" sz="1800" kern="1200">
          <a:solidFill>
            <a:schemeClr val="tx2"/>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kumimoji="1" lang="ja-JP" sz="1800" kern="1200">
          <a:solidFill>
            <a:schemeClr val="tx2"/>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kumimoji="1" lang="ja-JP" sz="1800" kern="1200">
          <a:solidFill>
            <a:schemeClr val="tx2"/>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https://shinsetsu-kai.j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02107B0-826E-4E2E-390A-A0CBF1F860F6}"/>
              </a:ext>
            </a:extLst>
          </p:cNvPr>
          <p:cNvSpPr>
            <a:spLocks noGrp="1"/>
          </p:cNvSpPr>
          <p:nvPr>
            <p:ph type="title"/>
          </p:nvPr>
        </p:nvSpPr>
        <p:spPr>
          <a:xfrm>
            <a:off x="1039446" y="1115167"/>
            <a:ext cx="10113108" cy="4655385"/>
          </a:xfrm>
        </p:spPr>
        <p:txBody>
          <a:bodyPr rtlCol="0"/>
          <a:lstStyle>
            <a:defPPr>
              <a:defRPr lang="ja-JP"/>
            </a:defPPr>
          </a:lstStyle>
          <a:p>
            <a:pPr rtl="0"/>
            <a:r>
              <a:rPr lang="ja-JP" altLang="en-US" sz="4800" dirty="0"/>
              <a:t>親切会活動の各支部トピックス</a:t>
            </a:r>
            <a:r>
              <a:rPr lang="en-US" altLang="ja-JP" sz="4800" dirty="0"/>
              <a:t>2024</a:t>
            </a:r>
            <a:br>
              <a:rPr lang="en-US" altLang="ja-JP" sz="4800" dirty="0"/>
            </a:br>
            <a:br>
              <a:rPr lang="en-US" altLang="ja-JP" sz="3200" dirty="0"/>
            </a:br>
            <a:r>
              <a:rPr lang="ja-JP" altLang="en-US" sz="2800" dirty="0"/>
              <a:t>～親切会は日立グループが支援する一般社団法人です</a:t>
            </a:r>
            <a:br>
              <a:rPr lang="ja-JP" altLang="en-US" sz="2800" dirty="0"/>
            </a:br>
            <a:r>
              <a:rPr lang="ja-JP" altLang="en-US" sz="2800" dirty="0"/>
              <a:t>北海道から九州まで９支部で福祉活動を展開しています～</a:t>
            </a:r>
            <a:endParaRPr lang="ja-JP" sz="2800" dirty="0"/>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5037496" cy="520994"/>
          </a:xfrm>
        </p:spPr>
        <p:txBody>
          <a:bodyPr>
            <a:normAutofit fontScale="90000"/>
          </a:bodyPr>
          <a:lstStyle/>
          <a:p>
            <a:r>
              <a:rPr lang="ja-JP" altLang="en-US" dirty="0"/>
              <a:t>◇四国支部</a:t>
            </a:r>
            <a:r>
              <a:rPr kumimoji="1" lang="ja-JP" altLang="en-US" dirty="0"/>
              <a:t>◇</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420687" y="1168924"/>
            <a:ext cx="10938611" cy="4901937"/>
          </a:xfrm>
        </p:spPr>
        <p:txBody>
          <a:bodyPr>
            <a:normAutofit/>
          </a:bodyPr>
          <a:lstStyle/>
          <a:p>
            <a:pPr marL="0" indent="0">
              <a:buNone/>
            </a:pPr>
            <a:r>
              <a:rPr lang="ja-JP" altLang="en-US" sz="2000" b="0" i="0" u="none" strike="noStrike" dirty="0">
                <a:solidFill>
                  <a:srgbClr val="000000"/>
                </a:solidFill>
                <a:effectLst/>
                <a:latin typeface="+mn-ea"/>
                <a:ea typeface="+mn-ea"/>
              </a:rPr>
              <a:t>毎年、年度末に四国四県の社会福祉施設に日立の家電品を寄贈しています。</a:t>
            </a:r>
          </a:p>
          <a:p>
            <a:pPr marL="0" indent="0">
              <a:buNone/>
            </a:pPr>
            <a:r>
              <a:rPr lang="ja-JP" altLang="en-US" sz="2000" b="0" i="0" u="none" strike="noStrike" dirty="0">
                <a:solidFill>
                  <a:srgbClr val="000000"/>
                </a:solidFill>
                <a:effectLst/>
                <a:latin typeface="+mn-ea"/>
                <a:ea typeface="+mn-ea"/>
              </a:rPr>
              <a:t>社会福祉施設への寄付先選定は、四国支部の法人会社からの推薦であり、過去</a:t>
            </a:r>
            <a:r>
              <a:rPr lang="en-US" altLang="ja-JP" sz="2000" b="0" i="0" u="none" strike="noStrike" dirty="0">
                <a:solidFill>
                  <a:srgbClr val="000000"/>
                </a:solidFill>
                <a:effectLst/>
                <a:latin typeface="+mn-ea"/>
                <a:ea typeface="+mn-ea"/>
              </a:rPr>
              <a:t>5</a:t>
            </a:r>
            <a:r>
              <a:rPr lang="ja-JP" altLang="en-US" sz="2000" b="0" i="0" u="none" strike="noStrike" dirty="0">
                <a:solidFill>
                  <a:srgbClr val="000000"/>
                </a:solidFill>
                <a:effectLst/>
                <a:latin typeface="+mn-ea"/>
                <a:ea typeface="+mn-ea"/>
              </a:rPr>
              <a:t>年間の実績がない福祉施設で、推薦多数の場合は、役員会での協議により決定しています。</a:t>
            </a:r>
          </a:p>
          <a:p>
            <a:pPr marL="0" indent="0">
              <a:buNone/>
            </a:pPr>
            <a:r>
              <a:rPr lang="en-US" altLang="ja-JP" sz="2000" b="0" i="0" u="none" strike="noStrike" dirty="0">
                <a:solidFill>
                  <a:srgbClr val="000000"/>
                </a:solidFill>
                <a:effectLst/>
                <a:latin typeface="+mn-ea"/>
                <a:ea typeface="+mn-ea"/>
              </a:rPr>
              <a:t>2023</a:t>
            </a:r>
            <a:r>
              <a:rPr lang="ja-JP" altLang="en-US" sz="2000" b="0" i="0" u="none" strike="noStrike" dirty="0">
                <a:solidFill>
                  <a:srgbClr val="000000"/>
                </a:solidFill>
                <a:effectLst/>
                <a:latin typeface="+mn-ea"/>
                <a:ea typeface="+mn-ea"/>
              </a:rPr>
              <a:t>年度は、四国四県７か所への社会福祉施設に日立家電品を寄贈しました。</a:t>
            </a:r>
          </a:p>
          <a:p>
            <a:pPr marL="0" indent="0">
              <a:buNone/>
            </a:pP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53CDED76-A346-9194-E521-212B3D68A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202" y="3171234"/>
            <a:ext cx="3155949" cy="2457448"/>
          </a:xfrm>
          <a:prstGeom prst="rect">
            <a:avLst/>
          </a:prstGeom>
          <a:noFill/>
          <a:ln>
            <a:gradFill>
              <a:gsLst>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81C178F-CF61-BD67-FAFF-40177A8E63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104" y="3167266"/>
            <a:ext cx="3166533" cy="2465387"/>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5C527621-355A-C2DB-397C-3DFAEE2245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9614" y="3174410"/>
            <a:ext cx="3172884" cy="24511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4520F134-5A6E-0446-BD5E-D591163CC556}"/>
              </a:ext>
            </a:extLst>
          </p:cNvPr>
          <p:cNvSpPr txBox="1"/>
          <p:nvPr/>
        </p:nvSpPr>
        <p:spPr>
          <a:xfrm>
            <a:off x="4255030" y="5763646"/>
            <a:ext cx="3007151" cy="276999"/>
          </a:xfrm>
          <a:prstGeom prst="rect">
            <a:avLst/>
          </a:prstGeom>
          <a:noFill/>
        </p:spPr>
        <p:txBody>
          <a:bodyPr wrap="square">
            <a:spAutoFit/>
          </a:bodyPr>
          <a:lstStyle/>
          <a:p>
            <a:r>
              <a:rPr lang="ja-JP" altLang="en-US" sz="1200" dirty="0"/>
              <a:t>（介護老人保健施設　観音寺ケアセンター）</a:t>
            </a:r>
          </a:p>
        </p:txBody>
      </p:sp>
      <p:sp>
        <p:nvSpPr>
          <p:cNvPr id="10" name="テキスト ボックス 9">
            <a:extLst>
              <a:ext uri="{FF2B5EF4-FFF2-40B4-BE49-F238E27FC236}">
                <a16:creationId xmlns:a16="http://schemas.microsoft.com/office/drawing/2014/main" id="{96133BED-AD56-9094-7035-A261D92CA998}"/>
              </a:ext>
            </a:extLst>
          </p:cNvPr>
          <p:cNvSpPr txBox="1"/>
          <p:nvPr/>
        </p:nvSpPr>
        <p:spPr>
          <a:xfrm>
            <a:off x="575034" y="5763642"/>
            <a:ext cx="3007151" cy="276999"/>
          </a:xfrm>
          <a:prstGeom prst="rect">
            <a:avLst/>
          </a:prstGeom>
          <a:noFill/>
        </p:spPr>
        <p:txBody>
          <a:bodyPr wrap="square">
            <a:spAutoFit/>
          </a:bodyPr>
          <a:lstStyle/>
          <a:p>
            <a:r>
              <a:rPr lang="ja-JP" altLang="en-US" sz="1200" dirty="0"/>
              <a:t>（</a:t>
            </a:r>
            <a:r>
              <a:rPr lang="zh-CN" altLang="en-US" sz="1200" dirty="0"/>
              <a:t>社会福祉法人 今治市社会福祉協議会</a:t>
            </a:r>
            <a:r>
              <a:rPr lang="ja-JP" altLang="en-US" sz="1200" dirty="0"/>
              <a:t>）</a:t>
            </a:r>
          </a:p>
        </p:txBody>
      </p:sp>
      <p:sp>
        <p:nvSpPr>
          <p:cNvPr id="12" name="テキスト ボックス 11">
            <a:extLst>
              <a:ext uri="{FF2B5EF4-FFF2-40B4-BE49-F238E27FC236}">
                <a16:creationId xmlns:a16="http://schemas.microsoft.com/office/drawing/2014/main" id="{225BDFF8-E50D-9A3A-563F-CCAC8C50B48F}"/>
              </a:ext>
            </a:extLst>
          </p:cNvPr>
          <p:cNvSpPr txBox="1"/>
          <p:nvPr/>
        </p:nvSpPr>
        <p:spPr>
          <a:xfrm>
            <a:off x="8267309" y="5763648"/>
            <a:ext cx="2601798" cy="276999"/>
          </a:xfrm>
          <a:prstGeom prst="rect">
            <a:avLst/>
          </a:prstGeom>
          <a:noFill/>
        </p:spPr>
        <p:txBody>
          <a:bodyPr wrap="square">
            <a:spAutoFit/>
          </a:bodyPr>
          <a:lstStyle/>
          <a:p>
            <a:r>
              <a:rPr lang="ja-JP" altLang="en-US" sz="1200" dirty="0"/>
              <a:t>（</a:t>
            </a:r>
            <a:r>
              <a:rPr lang="zh-CN" altLang="en-US" sz="1200" dirty="0"/>
              <a:t>社会福祉法人 桜里音福祉会</a:t>
            </a:r>
            <a:r>
              <a:rPr lang="ja-JP" altLang="en-US" sz="1200" dirty="0"/>
              <a:t>）</a:t>
            </a:r>
          </a:p>
        </p:txBody>
      </p:sp>
    </p:spTree>
    <p:extLst>
      <p:ext uri="{BB962C8B-B14F-4D97-AF65-F5344CB8AC3E}">
        <p14:creationId xmlns:p14="http://schemas.microsoft.com/office/powerpoint/2010/main" val="224260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5037496" cy="520994"/>
          </a:xfrm>
        </p:spPr>
        <p:txBody>
          <a:bodyPr>
            <a:normAutofit fontScale="90000"/>
          </a:bodyPr>
          <a:lstStyle/>
          <a:p>
            <a:r>
              <a:rPr lang="ja-JP" altLang="en-US" dirty="0"/>
              <a:t>◇九州支部</a:t>
            </a:r>
            <a:r>
              <a:rPr kumimoji="1" lang="ja-JP" altLang="en-US" dirty="0"/>
              <a:t>◇</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420687" y="1168924"/>
            <a:ext cx="10938611" cy="4901937"/>
          </a:xfrm>
        </p:spPr>
        <p:txBody>
          <a:bodyPr>
            <a:normAutofit/>
          </a:bodyPr>
          <a:lstStyle/>
          <a:p>
            <a:pPr marL="0" indent="0">
              <a:buNone/>
            </a:pPr>
            <a:r>
              <a:rPr lang="ja-JP" altLang="en-US" sz="2000" b="0" i="0" u="none" strike="noStrike" dirty="0">
                <a:solidFill>
                  <a:srgbClr val="000000"/>
                </a:solidFill>
                <a:effectLst/>
                <a:latin typeface="+mn-ea"/>
                <a:ea typeface="+mn-ea"/>
              </a:rPr>
              <a:t>法人会員宮園電工様の推薦で社会福祉法人鹿爽会鹿島福祉作業所に</a:t>
            </a:r>
            <a:r>
              <a:rPr lang="en-US" altLang="ja-JP" sz="2000" b="0" i="0" u="none" strike="noStrike" dirty="0">
                <a:solidFill>
                  <a:srgbClr val="000000"/>
                </a:solidFill>
                <a:effectLst/>
                <a:latin typeface="+mn-ea"/>
                <a:ea typeface="+mn-ea"/>
              </a:rPr>
              <a:t>TV</a:t>
            </a:r>
            <a:r>
              <a:rPr lang="ja-JP" altLang="en-US" sz="2000" b="0" i="0" u="none" strike="noStrike" dirty="0">
                <a:solidFill>
                  <a:srgbClr val="000000"/>
                </a:solidFill>
                <a:effectLst/>
                <a:latin typeface="+mn-ea"/>
                <a:ea typeface="+mn-ea"/>
              </a:rPr>
              <a:t>を寄贈致しました。</a:t>
            </a:r>
            <a:endParaRPr lang="en-US" altLang="ja-JP" sz="2000" b="0" i="0" u="none" strike="noStrike" dirty="0">
              <a:solidFill>
                <a:srgbClr val="000000"/>
              </a:solidFill>
              <a:effectLst/>
              <a:latin typeface="+mn-ea"/>
              <a:ea typeface="+mn-ea"/>
            </a:endParaRPr>
          </a:p>
          <a:p>
            <a:pPr marL="0" indent="0">
              <a:buNone/>
            </a:pPr>
            <a:r>
              <a:rPr lang="ja-JP" altLang="en-US" sz="2000" b="0" i="0" u="none" strike="noStrike" dirty="0">
                <a:solidFill>
                  <a:srgbClr val="000000"/>
                </a:solidFill>
                <a:effectLst/>
                <a:latin typeface="+mn-ea"/>
                <a:ea typeface="+mn-ea"/>
              </a:rPr>
              <a:t>先日目録贈呈を行い利用者の皆様から大変喜ばれました。作業所は利用者の方々の日々の生活の場と　して、また地域の交流の場として開かれた施設を目的とし、一人一人が自立した生活を送れるよう障がい者の支援事業をおこなっております。</a:t>
            </a:r>
            <a:endParaRPr lang="en-US" altLang="ja-JP" sz="2000" b="0" i="0" u="none" strike="noStrike" dirty="0">
              <a:solidFill>
                <a:srgbClr val="000000"/>
              </a:solidFill>
              <a:effectLst/>
              <a:latin typeface="+mn-ea"/>
              <a:ea typeface="+mn-ea"/>
            </a:endParaRPr>
          </a:p>
          <a:p>
            <a:pPr marL="0" indent="0">
              <a:buNone/>
            </a:pPr>
            <a:r>
              <a:rPr lang="ja-JP" altLang="en-US" sz="2000" b="0" i="0" u="none" strike="noStrike" dirty="0">
                <a:solidFill>
                  <a:srgbClr val="000000"/>
                </a:solidFill>
                <a:effectLst/>
                <a:latin typeface="+mn-ea"/>
                <a:ea typeface="+mn-ea"/>
              </a:rPr>
              <a:t>法人会員の宮園電工様は非日立グループ系ですが地域の福祉貢献活動に尽力され、親切会のよき理解者として親切会の活動を支援いただいております。</a:t>
            </a:r>
          </a:p>
          <a:p>
            <a:pPr marL="0" indent="0">
              <a:buNone/>
            </a:pPr>
            <a:r>
              <a:rPr lang="ja-JP" altLang="en-US" sz="2000" b="0" i="0" u="none" strike="noStrike" dirty="0">
                <a:solidFill>
                  <a:srgbClr val="000000"/>
                </a:solidFill>
                <a:effectLst/>
                <a:latin typeface="+mn-ea"/>
                <a:ea typeface="+mn-ea"/>
              </a:rPr>
              <a:t>日立グループの法人会員の退会が止まない中、福祉貢献活動を                                                    サポートしながら連携して行きたいと考えております。</a:t>
            </a:r>
            <a:endParaRPr lang="en-US" altLang="ja-JP" sz="2000" b="0" i="0" u="none" strike="noStrike" dirty="0">
              <a:solidFill>
                <a:srgbClr val="000000"/>
              </a:solidFill>
              <a:effectLst/>
              <a:latin typeface="+mn-ea"/>
              <a:ea typeface="+mn-ea"/>
            </a:endParaRPr>
          </a:p>
          <a:p>
            <a:pPr marL="0" indent="0">
              <a:buNone/>
            </a:pPr>
            <a:r>
              <a:rPr lang="ja-JP" altLang="en-US" sz="2000" b="0" i="0" u="none" strike="noStrike" dirty="0">
                <a:solidFill>
                  <a:srgbClr val="000000"/>
                </a:solidFill>
                <a:effectLst/>
                <a:latin typeface="+mn-ea"/>
                <a:ea typeface="+mn-ea"/>
              </a:rPr>
              <a:t>九州支部には他にも非日立グループ系の会員が数社ありますので                                                           大事にお付き合いしていこうと考えております。</a:t>
            </a:r>
            <a:endParaRPr lang="en-US" altLang="ja-JP" sz="2000" b="0" i="0" u="none" strike="noStrike" dirty="0">
              <a:solidFill>
                <a:srgbClr val="000000"/>
              </a:solidFill>
              <a:effectLst/>
              <a:latin typeface="+mn-ea"/>
              <a:ea typeface="+mn-ea"/>
            </a:endParaRPr>
          </a:p>
        </p:txBody>
      </p:sp>
      <p:pic>
        <p:nvPicPr>
          <p:cNvPr id="3" name="図 2">
            <a:extLst>
              <a:ext uri="{FF2B5EF4-FFF2-40B4-BE49-F238E27FC236}">
                <a16:creationId xmlns:a16="http://schemas.microsoft.com/office/drawing/2014/main" id="{AF6A9295-DC3A-4C41-9B81-36FC912D3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459" y="3303600"/>
            <a:ext cx="3149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839D5952-11A2-2EE2-3168-029829D88785}"/>
              </a:ext>
            </a:extLst>
          </p:cNvPr>
          <p:cNvSpPr txBox="1"/>
          <p:nvPr/>
        </p:nvSpPr>
        <p:spPr>
          <a:xfrm>
            <a:off x="8701873" y="5735366"/>
            <a:ext cx="1758462" cy="261610"/>
          </a:xfrm>
          <a:prstGeom prst="rect">
            <a:avLst/>
          </a:prstGeom>
          <a:noFill/>
        </p:spPr>
        <p:txBody>
          <a:bodyPr wrap="square">
            <a:spAutoFit/>
          </a:bodyPr>
          <a:lstStyle/>
          <a:p>
            <a:r>
              <a:rPr lang="ja-JP" altLang="en-US" sz="1100" dirty="0"/>
              <a:t>（鹿爽会の皆様と）</a:t>
            </a:r>
          </a:p>
        </p:txBody>
      </p:sp>
    </p:spTree>
    <p:extLst>
      <p:ext uri="{BB962C8B-B14F-4D97-AF65-F5344CB8AC3E}">
        <p14:creationId xmlns:p14="http://schemas.microsoft.com/office/powerpoint/2010/main" val="242355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2976328" y="1809951"/>
            <a:ext cx="5903725" cy="2260076"/>
          </a:xfrm>
        </p:spPr>
        <p:txBody>
          <a:bodyPr>
            <a:normAutofit/>
          </a:bodyPr>
          <a:lstStyle/>
          <a:p>
            <a:pPr marL="0" indent="0">
              <a:buNone/>
            </a:pPr>
            <a:endParaRPr lang="en-US" altLang="ja-JP" sz="2000" dirty="0"/>
          </a:p>
          <a:p>
            <a:pPr marL="0" indent="0">
              <a:buNone/>
            </a:pPr>
            <a:r>
              <a:rPr lang="en-US" altLang="ja-JP" sz="2000" dirty="0"/>
              <a:t>         </a:t>
            </a:r>
            <a:r>
              <a:rPr lang="ja-JP" altLang="en-US" sz="2000" dirty="0"/>
              <a:t>親切会を宜しくお願いいたします</a:t>
            </a:r>
            <a:endParaRPr lang="en-US" altLang="ja-JP" sz="2000" dirty="0"/>
          </a:p>
          <a:p>
            <a:pPr marL="0" indent="0">
              <a:buNone/>
            </a:pPr>
            <a:endParaRPr lang="en-US" altLang="ja-JP" sz="2000" dirty="0"/>
          </a:p>
          <a:p>
            <a:pPr marL="0" indent="0">
              <a:buNone/>
            </a:pPr>
            <a:r>
              <a:rPr lang="en-US" altLang="ja-JP" sz="2000" dirty="0"/>
              <a:t> URL</a:t>
            </a:r>
            <a:r>
              <a:rPr lang="ja-JP" altLang="en-US" sz="2000" dirty="0"/>
              <a:t>　：　</a:t>
            </a:r>
            <a:r>
              <a:rPr lang="en-US" altLang="ja-JP" sz="2000" dirty="0">
                <a:hlinkClick r:id="rId2"/>
              </a:rPr>
              <a:t>https://shinsetsu-kai.jp</a:t>
            </a:r>
            <a:r>
              <a:rPr lang="en-US" altLang="ja-JP" sz="2000" dirty="0"/>
              <a:t>      </a:t>
            </a:r>
          </a:p>
        </p:txBody>
      </p:sp>
      <p:pic>
        <p:nvPicPr>
          <p:cNvPr id="3" name="図 2">
            <a:extLst>
              <a:ext uri="{FF2B5EF4-FFF2-40B4-BE49-F238E27FC236}">
                <a16:creationId xmlns:a16="http://schemas.microsoft.com/office/drawing/2014/main" id="{825F8A07-CF3F-8768-6F2F-EC83B9EC53EB}"/>
              </a:ext>
            </a:extLst>
          </p:cNvPr>
          <p:cNvPicPr>
            <a:picLocks noChangeAspect="1"/>
          </p:cNvPicPr>
          <p:nvPr/>
        </p:nvPicPr>
        <p:blipFill>
          <a:blip r:embed="rId3"/>
          <a:stretch>
            <a:fillRect/>
          </a:stretch>
        </p:blipFill>
        <p:spPr>
          <a:xfrm rot="10800000">
            <a:off x="7607630" y="2597086"/>
            <a:ext cx="951119" cy="951119"/>
          </a:xfrm>
          <a:prstGeom prst="rect">
            <a:avLst/>
          </a:prstGeom>
        </p:spPr>
      </p:pic>
    </p:spTree>
    <p:extLst>
      <p:ext uri="{BB962C8B-B14F-4D97-AF65-F5344CB8AC3E}">
        <p14:creationId xmlns:p14="http://schemas.microsoft.com/office/powerpoint/2010/main" val="283625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420687" y="301658"/>
            <a:ext cx="10929185" cy="5769204"/>
          </a:xfrm>
        </p:spPr>
        <p:txBody>
          <a:bodyPr>
            <a:normAutofit fontScale="25000" lnSpcReduction="20000"/>
          </a:bodyPr>
          <a:lstStyle/>
          <a:p>
            <a:pPr marL="0" indent="0">
              <a:buNone/>
            </a:pPr>
            <a:endParaRPr lang="en-US" altLang="ja-JP" sz="2800" b="1" dirty="0"/>
          </a:p>
          <a:p>
            <a:pPr marL="0" indent="0">
              <a:buNone/>
            </a:pPr>
            <a:r>
              <a:rPr lang="ja-JP" altLang="en-US" sz="8800" b="1" dirty="0"/>
              <a:t>皆さまへ</a:t>
            </a:r>
            <a:endParaRPr lang="en-US" altLang="ja-JP" sz="8800" b="1" dirty="0"/>
          </a:p>
          <a:p>
            <a:pPr marL="0" indent="0" algn="just">
              <a:buNone/>
            </a:pPr>
            <a:r>
              <a:rPr lang="ja-JP" altLang="en-US" sz="8800" b="1" dirty="0"/>
              <a:t>　本日は本リーフレットをお取り頂きありがとうございます。折角の機会ですので是非、ご高覧　賜りたく宜しくお願い申し上げます。</a:t>
            </a:r>
          </a:p>
          <a:p>
            <a:pPr marL="0" indent="0" algn="just">
              <a:buNone/>
            </a:pPr>
            <a:r>
              <a:rPr lang="ja-JP" altLang="en-US" sz="8800" b="1" dirty="0"/>
              <a:t>　親切会のモットーは「小さな親切」「ささやかな福祉貢献」でございます。昭和３４年尼崎市の有志により発足以来、日立グループは歴史的には、親切会とは一体不可分の関係で、支社を中心にその活動を支援してきた経緯があります。皆様も長年にわたって親切会が使用済切手の収集を続けていること等はご存じの方も多いのではないでしょうか。</a:t>
            </a:r>
          </a:p>
          <a:p>
            <a:pPr marL="0" indent="0" algn="just">
              <a:buNone/>
            </a:pPr>
            <a:r>
              <a:rPr lang="ja-JP" altLang="en-US" sz="8800" b="1" dirty="0"/>
              <a:t>　企業に</a:t>
            </a:r>
            <a:r>
              <a:rPr lang="en-US" altLang="ja-JP" sz="8800" b="1" dirty="0"/>
              <a:t>SDG</a:t>
            </a:r>
            <a:r>
              <a:rPr lang="ja-JP" altLang="en-US" sz="8800" b="1" dirty="0"/>
              <a:t>ｓの実践が期待されている昨今、日立グループにとっても、これまで諸先輩が営々と実践してこられた地域に根差した草の根的な親切会の活動は、今日的な意義を失って　いないものと確信しているところであり、又、親切会会員お一人、お一人の尊い社会貢献の　　お気持ちの結集が、ひいては社会の発展に間接的に寄与することになるの</a:t>
            </a:r>
            <a:r>
              <a:rPr lang="ja-JP" altLang="en-US" sz="8800" b="1"/>
              <a:t>ではと考えて</a:t>
            </a:r>
            <a:r>
              <a:rPr lang="ja-JP" altLang="en-US" sz="8800" b="1" dirty="0"/>
              <a:t>いるところであります。</a:t>
            </a:r>
          </a:p>
          <a:p>
            <a:pPr marL="0" indent="0" algn="just">
              <a:buNone/>
            </a:pPr>
            <a:r>
              <a:rPr lang="ja-JP" altLang="en-US" sz="8800" b="1" dirty="0"/>
              <a:t>　皆さまにおかれましても、どうか一人でも多くの方に親切会の趣旨にご賛同頂き、個人会員として私どもの運動にご参加頂ければと思っている次第です。どうか宜しくご入会をご検討の程お願い申し上げます。</a:t>
            </a:r>
          </a:p>
          <a:p>
            <a:pPr marL="0" indent="0">
              <a:buNone/>
            </a:pPr>
            <a:r>
              <a:rPr lang="ja-JP" altLang="en-US" sz="8800" b="1" dirty="0"/>
              <a:t>　　　　　　　　　　　　　　　　　　　　　　　　　　　　　　　　　　　一般社団法人親切会 会長 加子茂</a:t>
            </a:r>
            <a:endParaRPr lang="en-US" altLang="ja-JP" sz="8800" b="1" dirty="0"/>
          </a:p>
          <a:p>
            <a:pPr marL="0" indent="0">
              <a:buNone/>
            </a:pPr>
            <a:endParaRPr lang="ja-JP" altLang="en-US" sz="8800" dirty="0"/>
          </a:p>
        </p:txBody>
      </p:sp>
    </p:spTree>
    <p:extLst>
      <p:ext uri="{BB962C8B-B14F-4D97-AF65-F5344CB8AC3E}">
        <p14:creationId xmlns:p14="http://schemas.microsoft.com/office/powerpoint/2010/main" val="166200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4321058" cy="520994"/>
          </a:xfrm>
        </p:spPr>
        <p:txBody>
          <a:bodyPr>
            <a:normAutofit fontScale="90000"/>
          </a:bodyPr>
          <a:lstStyle/>
          <a:p>
            <a:r>
              <a:rPr lang="ja-JP" altLang="en-US" dirty="0"/>
              <a:t>◇</a:t>
            </a:r>
            <a:r>
              <a:rPr kumimoji="1" lang="ja-JP" altLang="en-US" dirty="0"/>
              <a:t>北海道支部１◇</a:t>
            </a:r>
          </a:p>
        </p:txBody>
      </p:sp>
      <p:pic>
        <p:nvPicPr>
          <p:cNvPr id="5" name="表プレースホルダー 4">
            <a:extLst>
              <a:ext uri="{FF2B5EF4-FFF2-40B4-BE49-F238E27FC236}">
                <a16:creationId xmlns:a16="http://schemas.microsoft.com/office/drawing/2014/main" id="{2D62FC03-4BC6-F0F6-0FA3-DEF4B092CF4D}"/>
              </a:ext>
            </a:extLst>
          </p:cNvPr>
          <p:cNvPicPr>
            <a:picLocks noGrp="1" noChangeAspect="1" noChangeArrowheads="1"/>
          </p:cNvPicPr>
          <p:nvPr>
            <p:ph type="tbl"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74464" y="1119749"/>
            <a:ext cx="2641617" cy="191250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A61E41E1-F324-8163-7968-AF5A5F2C9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831" y="1120206"/>
            <a:ext cx="2549401" cy="1912051"/>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12E0421-B140-AAB0-05BB-50E42A13B8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059" y="1112066"/>
            <a:ext cx="2549403" cy="191205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A54464F5-CCF4-0C35-9B52-720F4024F1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3591" y="1116730"/>
            <a:ext cx="2873654" cy="190738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9B15385D-28CA-3A2A-72C7-4E2A55840621}"/>
              </a:ext>
            </a:extLst>
          </p:cNvPr>
          <p:cNvSpPr txBox="1"/>
          <p:nvPr/>
        </p:nvSpPr>
        <p:spPr>
          <a:xfrm>
            <a:off x="574464" y="3246690"/>
            <a:ext cx="2641617" cy="276999"/>
          </a:xfrm>
          <a:prstGeom prst="rect">
            <a:avLst/>
          </a:prstGeom>
          <a:noFill/>
        </p:spPr>
        <p:txBody>
          <a:bodyPr wrap="square">
            <a:spAutoFit/>
          </a:bodyPr>
          <a:lstStyle/>
          <a:p>
            <a:r>
              <a:rPr kumimoji="1" lang="ja-JP" altLang="en-US" sz="1200" dirty="0"/>
              <a:t>（札幌市円山動物園入口に集合）</a:t>
            </a:r>
          </a:p>
        </p:txBody>
      </p:sp>
      <p:sp>
        <p:nvSpPr>
          <p:cNvPr id="12" name="テキスト ボックス 12">
            <a:extLst>
              <a:ext uri="{FF2B5EF4-FFF2-40B4-BE49-F238E27FC236}">
                <a16:creationId xmlns:a16="http://schemas.microsoft.com/office/drawing/2014/main" id="{8D8DBDA8-93A5-855F-0D38-3D5142D9AFD7}"/>
              </a:ext>
            </a:extLst>
          </p:cNvPr>
          <p:cNvSpPr txBox="1"/>
          <p:nvPr/>
        </p:nvSpPr>
        <p:spPr>
          <a:xfrm>
            <a:off x="5297864" y="3295650"/>
            <a:ext cx="1379752"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（清掃活動風景）</a:t>
            </a:r>
          </a:p>
        </p:txBody>
      </p:sp>
      <p:sp>
        <p:nvSpPr>
          <p:cNvPr id="14" name="テキスト ボックス 13">
            <a:extLst>
              <a:ext uri="{FF2B5EF4-FFF2-40B4-BE49-F238E27FC236}">
                <a16:creationId xmlns:a16="http://schemas.microsoft.com/office/drawing/2014/main" id="{0C61CF0A-D87A-1009-8E35-D3236C8DC8A8}"/>
              </a:ext>
            </a:extLst>
          </p:cNvPr>
          <p:cNvSpPr txBox="1"/>
          <p:nvPr/>
        </p:nvSpPr>
        <p:spPr>
          <a:xfrm>
            <a:off x="9313682" y="3246690"/>
            <a:ext cx="2036190" cy="276999"/>
          </a:xfrm>
          <a:prstGeom prst="rect">
            <a:avLst/>
          </a:prstGeom>
          <a:noFill/>
        </p:spPr>
        <p:txBody>
          <a:bodyPr wrap="square">
            <a:spAutoFit/>
          </a:bodyPr>
          <a:lstStyle/>
          <a:p>
            <a:r>
              <a:rPr kumimoji="1" lang="ja-JP" altLang="en-US" sz="1200" dirty="0"/>
              <a:t>（清掃活動風景）</a:t>
            </a:r>
          </a:p>
        </p:txBody>
      </p:sp>
      <p:sp>
        <p:nvSpPr>
          <p:cNvPr id="16" name="テキスト ボックス 15">
            <a:extLst>
              <a:ext uri="{FF2B5EF4-FFF2-40B4-BE49-F238E27FC236}">
                <a16:creationId xmlns:a16="http://schemas.microsoft.com/office/drawing/2014/main" id="{6B4C3A22-1E7D-3861-B4A6-B6C55AF73C5F}"/>
              </a:ext>
            </a:extLst>
          </p:cNvPr>
          <p:cNvSpPr txBox="1"/>
          <p:nvPr/>
        </p:nvSpPr>
        <p:spPr>
          <a:xfrm>
            <a:off x="574464" y="3992872"/>
            <a:ext cx="10912781" cy="1938992"/>
          </a:xfrm>
          <a:prstGeom prst="rect">
            <a:avLst/>
          </a:prstGeom>
          <a:noFill/>
        </p:spPr>
        <p:txBody>
          <a:bodyPr wrap="square">
            <a:spAutoFit/>
          </a:bodyPr>
          <a:lstStyle/>
          <a:p>
            <a:r>
              <a:rPr lang="ja-JP" altLang="en-US" sz="2000" dirty="0"/>
              <a:t>２００８年から毎年６月に札幌市円山動物園で、園内の美化活動（雑草取り）を行っています。</a:t>
            </a:r>
            <a:endParaRPr lang="en-US" altLang="ja-JP" sz="2000" dirty="0"/>
          </a:p>
          <a:p>
            <a:r>
              <a:rPr lang="ja-JP" altLang="en-US" sz="2000" dirty="0"/>
              <a:t>２０１９年からは北海道 日立グループの環境保全活動として、日立グループ各社と合同で開催しています。</a:t>
            </a:r>
            <a:endParaRPr lang="en-US" altLang="ja-JP" sz="2000" dirty="0"/>
          </a:p>
          <a:p>
            <a:endParaRPr lang="en-US" altLang="ja-JP" sz="2000" dirty="0"/>
          </a:p>
          <a:p>
            <a:r>
              <a:rPr lang="ja-JP" altLang="en-US" sz="2000" dirty="0"/>
              <a:t>家族を含め３００名ほどにお集まり頂き、熱心に作業をしていただきました。活動終了後は、動物園のご厚意で、園の中を無料で見学させていただいております。家族団らん場ともなり、参加された皆さまからは、ぜひ、来年も実施してほしいとの声を頂いています。</a:t>
            </a:r>
          </a:p>
        </p:txBody>
      </p:sp>
    </p:spTree>
    <p:extLst>
      <p:ext uri="{BB962C8B-B14F-4D97-AF65-F5344CB8AC3E}">
        <p14:creationId xmlns:p14="http://schemas.microsoft.com/office/powerpoint/2010/main" val="34899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3" y="365126"/>
            <a:ext cx="4471887" cy="520994"/>
          </a:xfrm>
        </p:spPr>
        <p:txBody>
          <a:bodyPr>
            <a:normAutofit fontScale="90000"/>
          </a:bodyPr>
          <a:lstStyle/>
          <a:p>
            <a:r>
              <a:rPr lang="ja-JP" altLang="en-US" dirty="0"/>
              <a:t>◇</a:t>
            </a:r>
            <a:r>
              <a:rPr kumimoji="1" lang="ja-JP" altLang="en-US" dirty="0"/>
              <a:t>北海道支部２◇</a:t>
            </a:r>
          </a:p>
        </p:txBody>
      </p:sp>
      <p:sp>
        <p:nvSpPr>
          <p:cNvPr id="16" name="テキスト ボックス 15">
            <a:extLst>
              <a:ext uri="{FF2B5EF4-FFF2-40B4-BE49-F238E27FC236}">
                <a16:creationId xmlns:a16="http://schemas.microsoft.com/office/drawing/2014/main" id="{6B4C3A22-1E7D-3861-B4A6-B6C55AF73C5F}"/>
              </a:ext>
            </a:extLst>
          </p:cNvPr>
          <p:cNvSpPr txBox="1"/>
          <p:nvPr/>
        </p:nvSpPr>
        <p:spPr>
          <a:xfrm>
            <a:off x="574465" y="3992872"/>
            <a:ext cx="10841396" cy="1938992"/>
          </a:xfrm>
          <a:prstGeom prst="rect">
            <a:avLst/>
          </a:prstGeom>
          <a:noFill/>
        </p:spPr>
        <p:txBody>
          <a:bodyPr wrap="square">
            <a:spAutoFit/>
          </a:bodyPr>
          <a:lstStyle/>
          <a:p>
            <a:r>
              <a:rPr lang="ja-JP" altLang="en-US" sz="2000" dirty="0"/>
              <a:t>毎年、日立グループでのスポーツ大会に合わせ、親切会のチャリティーバザーを開催しております。</a:t>
            </a:r>
            <a:endParaRPr lang="en-US" altLang="ja-JP" sz="2000" dirty="0"/>
          </a:p>
          <a:p>
            <a:r>
              <a:rPr lang="ja-JP" altLang="en-US" sz="2000" dirty="0"/>
              <a:t>バザー品は親切会の個人会員だけではなく、日立グループ社員のご家庭からも種々ご提供いただきました。多くの品が安価で販売され、参加者にも好評の催し物となっております。</a:t>
            </a:r>
            <a:endParaRPr lang="en-US" altLang="ja-JP" sz="2000" dirty="0"/>
          </a:p>
          <a:p>
            <a:endParaRPr lang="en-US" altLang="ja-JP" sz="2000" dirty="0"/>
          </a:p>
          <a:p>
            <a:r>
              <a:rPr lang="ja-JP" altLang="en-US" sz="2000" dirty="0"/>
              <a:t>会場内では大会主催のチャリティフード（屋台）も設置され、その収益金は親切会に寄贈されました。</a:t>
            </a:r>
            <a:endParaRPr lang="en-US" altLang="ja-JP" sz="2000" dirty="0"/>
          </a:p>
          <a:p>
            <a:r>
              <a:rPr lang="ja-JP" altLang="en-US" sz="2000" dirty="0"/>
              <a:t>販売にご協力いただくことで、社員、</a:t>
            </a:r>
            <a:r>
              <a:rPr lang="en-US" altLang="ja-JP" sz="2000" dirty="0"/>
              <a:t>OB</a:t>
            </a:r>
            <a:r>
              <a:rPr lang="ja-JP" altLang="en-US" sz="2000" dirty="0"/>
              <a:t>の一体感醸成にも役立っております。</a:t>
            </a:r>
            <a:endParaRPr lang="en-US" altLang="ja-JP" sz="2000" dirty="0"/>
          </a:p>
        </p:txBody>
      </p:sp>
      <p:pic>
        <p:nvPicPr>
          <p:cNvPr id="4" name="図 3">
            <a:extLst>
              <a:ext uri="{FF2B5EF4-FFF2-40B4-BE49-F238E27FC236}">
                <a16:creationId xmlns:a16="http://schemas.microsoft.com/office/drawing/2014/main" id="{31B4280D-0EEF-6F2E-4EDB-32E3850E6E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267" y="1414084"/>
            <a:ext cx="2655742" cy="176274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25">
            <a:extLst>
              <a:ext uri="{FF2B5EF4-FFF2-40B4-BE49-F238E27FC236}">
                <a16:creationId xmlns:a16="http://schemas.microsoft.com/office/drawing/2014/main" id="{BFB8CF94-F48A-0F3D-0C37-771FD22B7C8D}"/>
              </a:ext>
            </a:extLst>
          </p:cNvPr>
          <p:cNvSpPr txBox="1"/>
          <p:nvPr/>
        </p:nvSpPr>
        <p:spPr>
          <a:xfrm>
            <a:off x="289779" y="3295650"/>
            <a:ext cx="2150852"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1100" dirty="0"/>
              <a:t>（</a:t>
            </a:r>
            <a:r>
              <a:rPr kumimoji="1" lang="ja-JP" altLang="en-US" sz="1200" dirty="0"/>
              <a:t>チャリティーバザー</a:t>
            </a:r>
            <a:r>
              <a:rPr kumimoji="1" lang="ja-JP" altLang="en-US" sz="1100" dirty="0"/>
              <a:t>）</a:t>
            </a:r>
          </a:p>
        </p:txBody>
      </p:sp>
      <p:pic>
        <p:nvPicPr>
          <p:cNvPr id="10" name="図 9">
            <a:extLst>
              <a:ext uri="{FF2B5EF4-FFF2-40B4-BE49-F238E27FC236}">
                <a16:creationId xmlns:a16="http://schemas.microsoft.com/office/drawing/2014/main" id="{5E370D8C-DFD3-483D-D64A-763FFD8AD0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217" y="1433661"/>
            <a:ext cx="2626246" cy="1743171"/>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3BDD0AC5-D4B6-839A-056B-465594398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497" y="1433661"/>
            <a:ext cx="2626245" cy="174317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40F55CCE-1515-443E-FDDA-28A9C3876E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884" y="1442759"/>
            <a:ext cx="2612539" cy="173407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D5E28E36-7151-0A27-5B53-5E7068EF1F0C}"/>
              </a:ext>
            </a:extLst>
          </p:cNvPr>
          <p:cNvSpPr txBox="1"/>
          <p:nvPr/>
        </p:nvSpPr>
        <p:spPr>
          <a:xfrm>
            <a:off x="5542960" y="3256117"/>
            <a:ext cx="3612821" cy="276999"/>
          </a:xfrm>
          <a:prstGeom prst="rect">
            <a:avLst/>
          </a:prstGeom>
          <a:noFill/>
        </p:spPr>
        <p:txBody>
          <a:bodyPr wrap="square">
            <a:spAutoFit/>
          </a:bodyPr>
          <a:lstStyle/>
          <a:p>
            <a:pPr algn="ctr"/>
            <a:r>
              <a:rPr kumimoji="1" lang="ja-JP" altLang="en-US" sz="1200" dirty="0"/>
              <a:t>（チャリティーフード）</a:t>
            </a:r>
          </a:p>
        </p:txBody>
      </p:sp>
    </p:spTree>
    <p:extLst>
      <p:ext uri="{BB962C8B-B14F-4D97-AF65-F5344CB8AC3E}">
        <p14:creationId xmlns:p14="http://schemas.microsoft.com/office/powerpoint/2010/main" val="127764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3783731" cy="520994"/>
          </a:xfrm>
        </p:spPr>
        <p:txBody>
          <a:bodyPr>
            <a:normAutofit fontScale="90000"/>
          </a:bodyPr>
          <a:lstStyle/>
          <a:p>
            <a:r>
              <a:rPr lang="ja-JP" altLang="en-US" dirty="0"/>
              <a:t>◇東北支部</a:t>
            </a:r>
            <a:r>
              <a:rPr kumimoji="1" lang="ja-JP" altLang="en-US" dirty="0"/>
              <a:t>◇</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420688" y="1187776"/>
            <a:ext cx="10489774" cy="2149313"/>
          </a:xfrm>
        </p:spPr>
        <p:txBody>
          <a:bodyPr>
            <a:normAutofit lnSpcReduction="10000"/>
          </a:bodyPr>
          <a:lstStyle/>
          <a:p>
            <a:pPr marL="0" indent="0">
              <a:buNone/>
            </a:pPr>
            <a:r>
              <a:rPr lang="ja-JP" altLang="en-US" sz="2000" dirty="0">
                <a:latin typeface="+mn-ea"/>
                <a:ea typeface="+mn-ea"/>
              </a:rPr>
              <a:t>支部設立当初から東北の皆様の協力を得て、使用済切手を本部経由にて関係団体への寄贈を　　　続けています。　約３年前から仙台市内の日本キリスト教海外医療協会（</a:t>
            </a:r>
            <a:r>
              <a:rPr lang="en-US" altLang="ja-JP" sz="2000" dirty="0">
                <a:latin typeface="+mn-ea"/>
                <a:ea typeface="+mn-ea"/>
              </a:rPr>
              <a:t>JOCS</a:t>
            </a:r>
            <a:r>
              <a:rPr lang="ja-JP" altLang="en-US" sz="2000" dirty="0">
                <a:latin typeface="+mn-ea"/>
                <a:ea typeface="+mn-ea"/>
              </a:rPr>
              <a:t>仙台</a:t>
            </a:r>
            <a:r>
              <a:rPr lang="en-US" altLang="ja-JP" sz="2000" dirty="0">
                <a:latin typeface="+mn-ea"/>
                <a:ea typeface="+mn-ea"/>
              </a:rPr>
              <a:t>)</a:t>
            </a:r>
            <a:r>
              <a:rPr lang="ja-JP" altLang="en-US" sz="2000" dirty="0">
                <a:latin typeface="+mn-ea"/>
                <a:ea typeface="+mn-ea"/>
              </a:rPr>
              <a:t>様のご支援の　もと直にお届けすることにしています。　</a:t>
            </a:r>
            <a:r>
              <a:rPr lang="en-US" altLang="ja-JP" sz="2000" dirty="0">
                <a:latin typeface="+mn-ea"/>
                <a:ea typeface="+mn-ea"/>
              </a:rPr>
              <a:t>3</a:t>
            </a:r>
            <a:r>
              <a:rPr lang="ja-JP" altLang="en-US" sz="2000" dirty="0">
                <a:latin typeface="+mn-ea"/>
                <a:ea typeface="+mn-ea"/>
              </a:rPr>
              <a:t>年で約６</a:t>
            </a:r>
            <a:r>
              <a:rPr lang="en-US" altLang="ja-JP" sz="2000" dirty="0">
                <a:latin typeface="+mn-ea"/>
                <a:ea typeface="+mn-ea"/>
              </a:rPr>
              <a:t>0kg</a:t>
            </a:r>
            <a:r>
              <a:rPr lang="ja-JP" altLang="en-US" sz="2000" dirty="0">
                <a:latin typeface="+mn-ea"/>
                <a:ea typeface="+mn-ea"/>
              </a:rPr>
              <a:t>収集できました。</a:t>
            </a:r>
            <a:endParaRPr lang="en-US" altLang="ja-JP" sz="2000" dirty="0">
              <a:latin typeface="+mn-ea"/>
              <a:ea typeface="+mn-ea"/>
            </a:endParaRPr>
          </a:p>
          <a:p>
            <a:pPr marL="0" indent="0">
              <a:buNone/>
            </a:pPr>
            <a:r>
              <a:rPr lang="ja-JP" altLang="en-US" sz="2000" dirty="0">
                <a:latin typeface="+mn-ea"/>
                <a:ea typeface="+mn-ea"/>
              </a:rPr>
              <a:t>日本キリスト教海外医療協力会様は、</a:t>
            </a:r>
            <a:r>
              <a:rPr lang="en-US" altLang="ja-JP" sz="2000" dirty="0">
                <a:latin typeface="+mn-ea"/>
                <a:ea typeface="+mn-ea"/>
              </a:rPr>
              <a:t>1964</a:t>
            </a:r>
            <a:r>
              <a:rPr lang="ja-JP" altLang="en-US" sz="2000" dirty="0">
                <a:latin typeface="+mn-ea"/>
                <a:ea typeface="+mn-ea"/>
              </a:rPr>
              <a:t>年に日本では初めて使用済み切手による国際保健医療協力活動を始められ、 現在も全国から寄せられる使用済み切手などでアジアやアフリカの保健医療協力のため役立てられています。</a:t>
            </a:r>
          </a:p>
        </p:txBody>
      </p:sp>
      <p:pic>
        <p:nvPicPr>
          <p:cNvPr id="3" name="図 2">
            <a:extLst>
              <a:ext uri="{FF2B5EF4-FFF2-40B4-BE49-F238E27FC236}">
                <a16:creationId xmlns:a16="http://schemas.microsoft.com/office/drawing/2014/main" id="{DFF94F9B-781C-FB74-C4A7-AC52E9D78699}"/>
              </a:ext>
            </a:extLst>
          </p:cNvPr>
          <p:cNvPicPr>
            <a:picLocks noChangeAspect="1"/>
          </p:cNvPicPr>
          <p:nvPr/>
        </p:nvPicPr>
        <p:blipFill>
          <a:blip r:embed="rId2"/>
          <a:stretch>
            <a:fillRect/>
          </a:stretch>
        </p:blipFill>
        <p:spPr>
          <a:xfrm>
            <a:off x="7580870" y="3601883"/>
            <a:ext cx="3282457" cy="2281837"/>
          </a:xfrm>
          <a:prstGeom prst="rect">
            <a:avLst/>
          </a:prstGeom>
        </p:spPr>
      </p:pic>
      <p:pic>
        <p:nvPicPr>
          <p:cNvPr id="6" name="図 5">
            <a:extLst>
              <a:ext uri="{FF2B5EF4-FFF2-40B4-BE49-F238E27FC236}">
                <a16:creationId xmlns:a16="http://schemas.microsoft.com/office/drawing/2014/main" id="{F773012F-E72A-F729-BD7C-8D8E332B2F14}"/>
              </a:ext>
            </a:extLst>
          </p:cNvPr>
          <p:cNvPicPr>
            <a:picLocks noChangeAspect="1"/>
          </p:cNvPicPr>
          <p:nvPr/>
        </p:nvPicPr>
        <p:blipFill>
          <a:blip r:embed="rId3"/>
          <a:stretch>
            <a:fillRect/>
          </a:stretch>
        </p:blipFill>
        <p:spPr>
          <a:xfrm>
            <a:off x="3823187" y="3601884"/>
            <a:ext cx="3408272" cy="2301265"/>
          </a:xfrm>
          <a:prstGeom prst="rect">
            <a:avLst/>
          </a:prstGeom>
        </p:spPr>
      </p:pic>
      <p:pic>
        <p:nvPicPr>
          <p:cNvPr id="5" name="図 4">
            <a:extLst>
              <a:ext uri="{FF2B5EF4-FFF2-40B4-BE49-F238E27FC236}">
                <a16:creationId xmlns:a16="http://schemas.microsoft.com/office/drawing/2014/main" id="{5CF695EA-5DE0-F290-C604-4BABF8ECF1EA}"/>
              </a:ext>
            </a:extLst>
          </p:cNvPr>
          <p:cNvPicPr>
            <a:picLocks noChangeAspect="1"/>
          </p:cNvPicPr>
          <p:nvPr/>
        </p:nvPicPr>
        <p:blipFill>
          <a:blip r:embed="rId4"/>
          <a:stretch>
            <a:fillRect/>
          </a:stretch>
        </p:blipFill>
        <p:spPr>
          <a:xfrm>
            <a:off x="637169" y="3624738"/>
            <a:ext cx="2822468" cy="2273838"/>
          </a:xfrm>
          <a:prstGeom prst="rect">
            <a:avLst/>
          </a:prstGeom>
        </p:spPr>
      </p:pic>
    </p:spTree>
    <p:extLst>
      <p:ext uri="{BB962C8B-B14F-4D97-AF65-F5344CB8AC3E}">
        <p14:creationId xmlns:p14="http://schemas.microsoft.com/office/powerpoint/2010/main" val="12993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7262221" cy="520994"/>
          </a:xfrm>
        </p:spPr>
        <p:txBody>
          <a:bodyPr>
            <a:normAutofit fontScale="90000"/>
          </a:bodyPr>
          <a:lstStyle/>
          <a:p>
            <a:r>
              <a:rPr lang="ja-JP" altLang="en-US" dirty="0"/>
              <a:t>◇関東支部</a:t>
            </a:r>
            <a:r>
              <a:rPr kumimoji="1" lang="ja-JP" altLang="en-US" dirty="0"/>
              <a:t>◇　◇北陸支部◇</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420687" y="1168924"/>
            <a:ext cx="10938611" cy="4901937"/>
          </a:xfrm>
        </p:spPr>
        <p:txBody>
          <a:bodyPr>
            <a:normAutofit/>
          </a:bodyPr>
          <a:lstStyle/>
          <a:p>
            <a:pPr marL="0" indent="0">
              <a:buNone/>
            </a:pPr>
            <a:r>
              <a:rPr lang="ja-JP" altLang="en-US" sz="2000" dirty="0"/>
              <a:t>連合東京が支援する団体（</a:t>
            </a:r>
            <a:r>
              <a:rPr lang="en-US" altLang="ja-JP" sz="2000" dirty="0"/>
              <a:t>HOPE</a:t>
            </a:r>
            <a:r>
              <a:rPr lang="ja-JP" altLang="en-US" sz="2000" dirty="0"/>
              <a:t>）と連携し、各企業から提供された災害備蓄品を有効利用するために、親切会が仲介となり、備蓄品を子供食堂に提供しています。</a:t>
            </a:r>
            <a:endParaRPr lang="en-US" altLang="ja-JP" sz="2000" dirty="0"/>
          </a:p>
          <a:p>
            <a:pPr marL="0" indent="0">
              <a:buNone/>
            </a:pPr>
            <a:r>
              <a:rPr lang="ja-JP" altLang="en-US" sz="2000" dirty="0"/>
              <a:t>直近では、日立マネジメントパートナー社様より頂いた</a:t>
            </a:r>
            <a:r>
              <a:rPr lang="en-US" altLang="ja-JP" sz="2000" dirty="0"/>
              <a:t>180</a:t>
            </a:r>
            <a:r>
              <a:rPr lang="ja-JP" altLang="en-US" sz="2000" dirty="0"/>
              <a:t>セットを提供しました。</a:t>
            </a:r>
            <a:endParaRPr lang="en-US" altLang="ja-JP" sz="2000" dirty="0"/>
          </a:p>
          <a:p>
            <a:pPr marL="0" indent="0">
              <a:buNone/>
            </a:pPr>
            <a:r>
              <a:rPr kumimoji="1" lang="ja-JP" altLang="en-US"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また、能登半島復興支援のため、日立システム社様から提供された災害備蓄品のうち、</a:t>
            </a:r>
            <a:r>
              <a:rPr kumimoji="1" lang="en-US" altLang="ja-JP"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1,700</a:t>
            </a:r>
            <a:r>
              <a:rPr kumimoji="1" lang="ja-JP" altLang="en-US"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セットを　　　被災地に送りました。</a:t>
            </a:r>
            <a:endParaRPr lang="en-US" altLang="ja-JP" sz="2000" dirty="0">
              <a:solidFill>
                <a:srgbClr val="000000"/>
              </a:solidFill>
              <a:latin typeface="Meiryo UI"/>
            </a:endParaRPr>
          </a:p>
          <a:p>
            <a:pPr marL="0" indent="0">
              <a:buNone/>
            </a:pPr>
            <a:endParaRPr lang="en-US" altLang="ja-JP" sz="2000" dirty="0"/>
          </a:p>
          <a:p>
            <a:pPr marL="0" indent="0">
              <a:buNone/>
            </a:pPr>
            <a:endParaRPr lang="en-US" altLang="ja-JP" sz="2000" dirty="0"/>
          </a:p>
          <a:p>
            <a:pPr marL="0" indent="0">
              <a:buNone/>
            </a:pPr>
            <a:endParaRPr lang="en-US" altLang="ja-JP" sz="2000" dirty="0"/>
          </a:p>
          <a:p>
            <a:pPr marL="0" marR="0" lvl="0" indent="0" algn="l" defTabSz="914400" rtl="0" eaLnBrk="1" fontAlgn="auto" latinLnBrk="0" hangingPunct="1">
              <a:lnSpc>
                <a:spcPct val="110000"/>
              </a:lnSpc>
              <a:spcBef>
                <a:spcPts val="1000"/>
              </a:spcBef>
              <a:spcAft>
                <a:spcPts val="0"/>
              </a:spcAft>
              <a:buClr>
                <a:srgbClr val="D6947C"/>
              </a:buClr>
              <a:buSzTx/>
              <a:buFont typeface="Wingdings 2" panose="05020102010507070707" pitchFamily="18" charset="2"/>
              <a:buNone/>
              <a:tabLst/>
              <a:defRPr/>
            </a:pPr>
            <a:endParaRPr lang="en-US" altLang="ja-JP" sz="2000" dirty="0"/>
          </a:p>
          <a:p>
            <a:pPr marL="0" marR="0" lvl="0" indent="0" algn="l" defTabSz="914400" rtl="0" eaLnBrk="1" fontAlgn="auto" latinLnBrk="0" hangingPunct="1">
              <a:lnSpc>
                <a:spcPct val="110000"/>
              </a:lnSpc>
              <a:spcBef>
                <a:spcPts val="1000"/>
              </a:spcBef>
              <a:spcAft>
                <a:spcPts val="0"/>
              </a:spcAft>
              <a:buClr>
                <a:srgbClr val="D6947C"/>
              </a:buClr>
              <a:buSzTx/>
              <a:buFont typeface="Wingdings 2" panose="05020102010507070707" pitchFamily="18" charset="2"/>
              <a:buNone/>
              <a:tabLst/>
              <a:defRPr/>
            </a:pPr>
            <a:r>
              <a:rPr lang="ja-JP" altLang="en-US" sz="2000" dirty="0">
                <a:solidFill>
                  <a:srgbClr val="000000"/>
                </a:solidFill>
                <a:latin typeface="Meiryo UI"/>
              </a:rPr>
              <a:t>さらに、</a:t>
            </a:r>
            <a:r>
              <a:rPr kumimoji="1" lang="ja-JP" altLang="en-US"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能登半島地震に対する被災地対応として、親切会各支部からの義援金合わせて</a:t>
            </a:r>
            <a:r>
              <a:rPr kumimoji="1" lang="en-US" altLang="ja-JP"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350k\</a:t>
            </a:r>
            <a:r>
              <a:rPr kumimoji="1" lang="ja-JP" altLang="en-US"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rPr>
              <a:t>を　　　　　藤農支部長が、志賀町役場に直接、寄付されました。</a:t>
            </a:r>
            <a:endParaRPr kumimoji="1" lang="en-US" altLang="ja-JP"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
                <a:srgbClr val="D6947C"/>
              </a:buClr>
              <a:buSzTx/>
              <a:buFont typeface="Wingdings 2" panose="05020102010507070707" pitchFamily="18" charset="2"/>
              <a:buNone/>
              <a:tabLst/>
              <a:defRPr/>
            </a:pPr>
            <a:endParaRPr kumimoji="1" lang="en-US" altLang="ja-JP"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
                <a:srgbClr val="D6947C"/>
              </a:buClr>
              <a:buSzTx/>
              <a:buFont typeface="Wingdings 2" panose="05020102010507070707" pitchFamily="18" charset="2"/>
              <a:buNone/>
              <a:tabLst/>
              <a:defRPr/>
            </a:pPr>
            <a:endParaRPr kumimoji="1" lang="en-US" altLang="ja-JP" sz="2000" b="0" i="0" u="none" strike="noStrike" kern="1200" cap="none" spc="0" normalizeH="0" baseline="0" noProof="0" dirty="0">
              <a:ln>
                <a:noFill/>
              </a:ln>
              <a:solidFill>
                <a:srgbClr val="000000"/>
              </a:solidFill>
              <a:effectLst/>
              <a:uLnTx/>
              <a:uFillTx/>
              <a:latin typeface="Meiryo UI"/>
              <a:ea typeface="Meiryo UI" panose="020B0604030504040204" pitchFamily="50" charset="-128"/>
              <a:cs typeface="+mn-cs"/>
            </a:endParaRPr>
          </a:p>
          <a:p>
            <a:pPr marL="0" indent="0">
              <a:buNone/>
            </a:pPr>
            <a:endParaRPr lang="ja-JP" altLang="en-US" sz="2000" dirty="0"/>
          </a:p>
        </p:txBody>
      </p:sp>
      <p:pic>
        <p:nvPicPr>
          <p:cNvPr id="5" name="図 4">
            <a:extLst>
              <a:ext uri="{FF2B5EF4-FFF2-40B4-BE49-F238E27FC236}">
                <a16:creationId xmlns:a16="http://schemas.microsoft.com/office/drawing/2014/main" id="{1D9F4AD6-A876-2B6D-525E-F70847C90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56" y="3263483"/>
            <a:ext cx="2282019" cy="171151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6734E468-AF71-BF17-6FCC-8F76EB322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73" y="3223414"/>
            <a:ext cx="2322874" cy="174215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292465CB-1D94-0929-4588-5EA36AEB7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4183" y="3176830"/>
            <a:ext cx="2435263" cy="182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4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5037496" cy="520994"/>
          </a:xfrm>
        </p:spPr>
        <p:txBody>
          <a:bodyPr>
            <a:normAutofit fontScale="90000"/>
          </a:bodyPr>
          <a:lstStyle/>
          <a:p>
            <a:r>
              <a:rPr lang="ja-JP" altLang="en-US" dirty="0"/>
              <a:t>◇中部支部</a:t>
            </a:r>
            <a:r>
              <a:rPr kumimoji="1" lang="ja-JP" altLang="en-US" dirty="0"/>
              <a:t>◇</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527901" y="3685881"/>
            <a:ext cx="10831398" cy="2281287"/>
          </a:xfrm>
        </p:spPr>
        <p:txBody>
          <a:bodyPr>
            <a:normAutofit/>
          </a:bodyPr>
          <a:lstStyle/>
          <a:p>
            <a:pPr marL="0" indent="0">
              <a:buNone/>
            </a:pPr>
            <a:r>
              <a:rPr lang="ja-JP" altLang="en-US" sz="2000" b="0" i="0" u="none" strike="noStrike" dirty="0">
                <a:solidFill>
                  <a:srgbClr val="000000"/>
                </a:solidFill>
                <a:effectLst/>
                <a:latin typeface="+mn-ea"/>
                <a:ea typeface="+mn-ea"/>
              </a:rPr>
              <a:t>東海４県には、様々な事情からご家庭で養育できない乳児や児童を養育する乳児院と児童養護施設が現在９３施設あり、乳児の健康な発達と傷ついた児童の健全な育成に取組んでいます。親切会はささやかでも全施設に支援をすることにし、洗剤の寄贈をはじめて２０２４年度で１８年になります。</a:t>
            </a:r>
            <a:endParaRPr lang="en-US" altLang="ja-JP" sz="2000" b="0" i="0" u="none" strike="noStrike" dirty="0">
              <a:solidFill>
                <a:srgbClr val="000000"/>
              </a:solidFill>
              <a:effectLst/>
              <a:latin typeface="+mn-ea"/>
              <a:ea typeface="+mn-ea"/>
            </a:endParaRPr>
          </a:p>
          <a:p>
            <a:pPr marL="0" indent="0">
              <a:buNone/>
            </a:pPr>
            <a:r>
              <a:rPr lang="ja-JP" altLang="en-US" sz="2000" b="0" i="0" u="none" strike="noStrike" dirty="0">
                <a:solidFill>
                  <a:srgbClr val="000000"/>
                </a:solidFill>
                <a:effectLst/>
                <a:latin typeface="+mn-ea"/>
                <a:ea typeface="+mn-ea"/>
              </a:rPr>
              <a:t>また、静岡県では障がい者の方が作業をする小規模事業所より購入し、その売上にも貢献しています。「寄贈費用分で児童の喜ぶことをしてあげられるし、何より日立の方々が注目し、応援してくれることが有難い。」施設長の方々からの言葉です。</a:t>
            </a:r>
            <a:endParaRPr lang="en-US" altLang="ja-JP" sz="2000" b="0" i="0" u="none" strike="noStrike" dirty="0">
              <a:solidFill>
                <a:srgbClr val="000000"/>
              </a:solidFill>
              <a:effectLst/>
              <a:latin typeface="+mn-ea"/>
              <a:ea typeface="+mn-ea"/>
            </a:endParaRPr>
          </a:p>
        </p:txBody>
      </p:sp>
      <p:pic>
        <p:nvPicPr>
          <p:cNvPr id="3" name="図 2">
            <a:extLst>
              <a:ext uri="{FF2B5EF4-FFF2-40B4-BE49-F238E27FC236}">
                <a16:creationId xmlns:a16="http://schemas.microsoft.com/office/drawing/2014/main" id="{C09B4FCF-A08C-567B-4C04-3E05260DEA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361" y="1068356"/>
            <a:ext cx="1504210" cy="214158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B3C4727-5BF3-A8D8-B4D5-973AB6D2BE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861" y="1005428"/>
            <a:ext cx="2786958" cy="1945162"/>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62C8162C-7ACE-2644-5EB7-99A8CEBCC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260" y="1081724"/>
            <a:ext cx="1596165" cy="212822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9B7B446A-7517-8984-DD24-44D2746ECA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451" y="1076897"/>
            <a:ext cx="3191371" cy="190791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1B51099D-10C6-1443-067D-795571A701B0}"/>
              </a:ext>
            </a:extLst>
          </p:cNvPr>
          <p:cNvSpPr txBox="1"/>
          <p:nvPr/>
        </p:nvSpPr>
        <p:spPr>
          <a:xfrm>
            <a:off x="1036948" y="3256117"/>
            <a:ext cx="1272623" cy="276999"/>
          </a:xfrm>
          <a:prstGeom prst="rect">
            <a:avLst/>
          </a:prstGeom>
          <a:noFill/>
        </p:spPr>
        <p:txBody>
          <a:bodyPr wrap="square">
            <a:spAutoFit/>
          </a:bodyPr>
          <a:lstStyle/>
          <a:p>
            <a:r>
              <a:rPr kumimoji="1" lang="ja-JP" altLang="en-US" sz="1200" dirty="0"/>
              <a:t> （寄贈洗剤）</a:t>
            </a:r>
          </a:p>
        </p:txBody>
      </p:sp>
      <p:sp>
        <p:nvSpPr>
          <p:cNvPr id="11" name="テキスト ボックス 10">
            <a:extLst>
              <a:ext uri="{FF2B5EF4-FFF2-40B4-BE49-F238E27FC236}">
                <a16:creationId xmlns:a16="http://schemas.microsoft.com/office/drawing/2014/main" id="{C2D3AB55-7E7A-8651-65F6-3773BAD85806}"/>
              </a:ext>
            </a:extLst>
          </p:cNvPr>
          <p:cNvSpPr txBox="1"/>
          <p:nvPr/>
        </p:nvSpPr>
        <p:spPr>
          <a:xfrm>
            <a:off x="3438989" y="3217440"/>
            <a:ext cx="1613780" cy="276999"/>
          </a:xfrm>
          <a:prstGeom prst="rect">
            <a:avLst/>
          </a:prstGeom>
          <a:noFill/>
        </p:spPr>
        <p:txBody>
          <a:bodyPr wrap="square">
            <a:spAutoFit/>
          </a:bodyPr>
          <a:lstStyle/>
          <a:p>
            <a:r>
              <a:rPr kumimoji="1" lang="ja-JP" altLang="en-US" sz="1200" dirty="0"/>
              <a:t>（寄贈洗剤のお礼）</a:t>
            </a:r>
          </a:p>
        </p:txBody>
      </p:sp>
      <p:sp>
        <p:nvSpPr>
          <p:cNvPr id="13" name="テキスト ボックス 12">
            <a:extLst>
              <a:ext uri="{FF2B5EF4-FFF2-40B4-BE49-F238E27FC236}">
                <a16:creationId xmlns:a16="http://schemas.microsoft.com/office/drawing/2014/main" id="{61888F6B-876B-5856-7D36-0BCB45D38BE1}"/>
              </a:ext>
            </a:extLst>
          </p:cNvPr>
          <p:cNvSpPr txBox="1"/>
          <p:nvPr/>
        </p:nvSpPr>
        <p:spPr>
          <a:xfrm>
            <a:off x="5976593" y="3256117"/>
            <a:ext cx="1472831" cy="276999"/>
          </a:xfrm>
          <a:prstGeom prst="rect">
            <a:avLst/>
          </a:prstGeom>
          <a:noFill/>
        </p:spPr>
        <p:txBody>
          <a:bodyPr wrap="square">
            <a:spAutoFit/>
          </a:bodyPr>
          <a:lstStyle/>
          <a:p>
            <a:r>
              <a:rPr kumimoji="1" lang="ja-JP" altLang="en-US" sz="1200" dirty="0"/>
              <a:t>（慈友学園の祭り）</a:t>
            </a:r>
          </a:p>
        </p:txBody>
      </p:sp>
      <p:sp>
        <p:nvSpPr>
          <p:cNvPr id="15" name="テキスト ボックス 14">
            <a:extLst>
              <a:ext uri="{FF2B5EF4-FFF2-40B4-BE49-F238E27FC236}">
                <a16:creationId xmlns:a16="http://schemas.microsoft.com/office/drawing/2014/main" id="{5930085E-37A9-3C6D-68EF-B7DDA314E0B8}"/>
              </a:ext>
            </a:extLst>
          </p:cNvPr>
          <p:cNvSpPr txBox="1"/>
          <p:nvPr/>
        </p:nvSpPr>
        <p:spPr>
          <a:xfrm>
            <a:off x="8719790" y="3256117"/>
            <a:ext cx="2158741" cy="276999"/>
          </a:xfrm>
          <a:prstGeom prst="rect">
            <a:avLst/>
          </a:prstGeom>
          <a:noFill/>
        </p:spPr>
        <p:txBody>
          <a:bodyPr wrap="square">
            <a:spAutoFit/>
          </a:bodyPr>
          <a:lstStyle/>
          <a:p>
            <a:r>
              <a:rPr kumimoji="1" lang="ja-JP" altLang="en-US" sz="1200" dirty="0"/>
              <a:t>（「かなの家」の仲間）</a:t>
            </a:r>
            <a:endParaRPr lang="ja-JP" altLang="en-US" sz="1200" dirty="0"/>
          </a:p>
        </p:txBody>
      </p:sp>
    </p:spTree>
    <p:extLst>
      <p:ext uri="{BB962C8B-B14F-4D97-AF65-F5344CB8AC3E}">
        <p14:creationId xmlns:p14="http://schemas.microsoft.com/office/powerpoint/2010/main" val="243091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5037496" cy="520994"/>
          </a:xfrm>
        </p:spPr>
        <p:txBody>
          <a:bodyPr>
            <a:normAutofit fontScale="90000"/>
          </a:bodyPr>
          <a:lstStyle/>
          <a:p>
            <a:r>
              <a:rPr lang="ja-JP" altLang="en-US" dirty="0"/>
              <a:t>◇関西支部</a:t>
            </a:r>
            <a:r>
              <a:rPr kumimoji="1" lang="ja-JP" altLang="en-US" dirty="0"/>
              <a:t>◇</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844895" y="4345756"/>
            <a:ext cx="9873383" cy="1451727"/>
          </a:xfrm>
        </p:spPr>
        <p:txBody>
          <a:bodyPr>
            <a:normAutofit/>
          </a:bodyPr>
          <a:lstStyle/>
          <a:p>
            <a:pPr marL="0" indent="0">
              <a:buNone/>
            </a:pPr>
            <a:r>
              <a:rPr lang="ja-JP" altLang="en-US" sz="2000" b="0" i="0" u="none" strike="noStrike" dirty="0">
                <a:solidFill>
                  <a:srgbClr val="000000"/>
                </a:solidFill>
                <a:effectLst/>
                <a:latin typeface="+mn-ea"/>
                <a:ea typeface="+mn-ea"/>
              </a:rPr>
              <a:t>当会の目的であります「小さな親切」「ささやかな福祉貢献」を念頭において活動しています。</a:t>
            </a:r>
            <a:endParaRPr lang="en-US" altLang="ja-JP" sz="2000" b="0" i="0" u="none" strike="noStrike" dirty="0">
              <a:solidFill>
                <a:srgbClr val="000000"/>
              </a:solidFill>
              <a:effectLst/>
              <a:latin typeface="+mn-ea"/>
              <a:ea typeface="+mn-ea"/>
            </a:endParaRPr>
          </a:p>
          <a:p>
            <a:pPr marL="0" indent="0">
              <a:buNone/>
            </a:pPr>
            <a:r>
              <a:rPr lang="en-US" altLang="ja-JP" sz="2000" b="0" i="0" u="none" strike="noStrike" dirty="0">
                <a:solidFill>
                  <a:srgbClr val="000000"/>
                </a:solidFill>
                <a:effectLst/>
                <a:latin typeface="+mn-ea"/>
                <a:ea typeface="+mn-ea"/>
              </a:rPr>
              <a:t>2002</a:t>
            </a:r>
            <a:r>
              <a:rPr lang="ja-JP" altLang="en-US" sz="2000" b="0" i="0" u="none" strike="noStrike" dirty="0">
                <a:solidFill>
                  <a:srgbClr val="000000"/>
                </a:solidFill>
                <a:effectLst/>
                <a:latin typeface="+mn-ea"/>
                <a:ea typeface="+mn-ea"/>
              </a:rPr>
              <a:t>年</a:t>
            </a:r>
            <a:r>
              <a:rPr lang="en-US" altLang="ja-JP" sz="2000" b="0" i="0" u="none" strike="noStrike" dirty="0">
                <a:solidFill>
                  <a:srgbClr val="000000"/>
                </a:solidFill>
                <a:effectLst/>
                <a:latin typeface="+mn-ea"/>
                <a:ea typeface="+mn-ea"/>
              </a:rPr>
              <a:t>1</a:t>
            </a:r>
            <a:r>
              <a:rPr lang="ja-JP" altLang="en-US" sz="2000" b="0" i="0" u="none" strike="noStrike" dirty="0">
                <a:solidFill>
                  <a:srgbClr val="000000"/>
                </a:solidFill>
                <a:effectLst/>
                <a:latin typeface="+mn-ea"/>
                <a:ea typeface="+mn-ea"/>
              </a:rPr>
              <a:t>月～</a:t>
            </a:r>
            <a:r>
              <a:rPr lang="en-US" altLang="ja-JP" sz="2000" b="0" i="0" u="none" strike="noStrike" dirty="0">
                <a:solidFill>
                  <a:srgbClr val="000000"/>
                </a:solidFill>
                <a:effectLst/>
                <a:latin typeface="+mn-ea"/>
                <a:ea typeface="+mn-ea"/>
              </a:rPr>
              <a:t>2024</a:t>
            </a:r>
            <a:r>
              <a:rPr lang="ja-JP" altLang="en-US" sz="2000" b="0" i="0" u="none" strike="noStrike" dirty="0">
                <a:solidFill>
                  <a:srgbClr val="000000"/>
                </a:solidFill>
                <a:effectLst/>
                <a:latin typeface="+mn-ea"/>
                <a:ea typeface="+mn-ea"/>
              </a:rPr>
              <a:t>年３月で、</a:t>
            </a:r>
            <a:r>
              <a:rPr lang="en-US" altLang="ja-JP" sz="2000" b="0" i="0" u="none" strike="noStrike" dirty="0">
                <a:solidFill>
                  <a:srgbClr val="000000"/>
                </a:solidFill>
                <a:effectLst/>
                <a:latin typeface="+mn-ea"/>
                <a:ea typeface="+mn-ea"/>
              </a:rPr>
              <a:t>825</a:t>
            </a:r>
            <a:r>
              <a:rPr lang="ja-JP" altLang="en-US" sz="2000" b="0" i="0" u="none" strike="noStrike" dirty="0">
                <a:solidFill>
                  <a:srgbClr val="000000"/>
                </a:solidFill>
                <a:effectLst/>
                <a:latin typeface="+mn-ea"/>
                <a:ea typeface="+mn-ea"/>
              </a:rPr>
              <a:t>団体へ　</a:t>
            </a:r>
            <a:r>
              <a:rPr lang="en-US" altLang="ja-JP" sz="2000" b="0" i="0" u="none" strike="noStrike" dirty="0">
                <a:solidFill>
                  <a:srgbClr val="000000"/>
                </a:solidFill>
                <a:effectLst/>
                <a:latin typeface="+mn-ea"/>
                <a:ea typeface="+mn-ea"/>
              </a:rPr>
              <a:t>4,722</a:t>
            </a:r>
            <a:r>
              <a:rPr lang="ja-JP" altLang="en-US" sz="2000" b="0" i="0" u="none" strike="noStrike" dirty="0">
                <a:solidFill>
                  <a:srgbClr val="000000"/>
                </a:solidFill>
                <a:effectLst/>
                <a:latin typeface="+mn-ea"/>
                <a:ea typeface="+mn-ea"/>
              </a:rPr>
              <a:t>万円を寄付贈呈しています。</a:t>
            </a:r>
            <a:endParaRPr lang="en-US" altLang="ja-JP" sz="2000" b="0" i="0" u="none" strike="noStrike" dirty="0">
              <a:solidFill>
                <a:srgbClr val="000000"/>
              </a:solidFill>
              <a:effectLst/>
              <a:latin typeface="+mn-ea"/>
              <a:ea typeface="+mn-ea"/>
            </a:endParaRPr>
          </a:p>
          <a:p>
            <a:pPr marL="0" indent="0">
              <a:buNone/>
            </a:pPr>
            <a:r>
              <a:rPr lang="ja-JP" altLang="en-US" sz="2000" b="0" i="0" u="none" strike="noStrike" dirty="0">
                <a:solidFill>
                  <a:srgbClr val="000000"/>
                </a:solidFill>
                <a:effectLst/>
                <a:latin typeface="+mn-ea"/>
                <a:ea typeface="+mn-ea"/>
              </a:rPr>
              <a:t>一件当たりの寄付金額は少ないですが、多くの団体に寄付金を届けています。　　　　</a:t>
            </a:r>
            <a:endParaRPr lang="en-US" altLang="ja-JP" sz="2000" b="0" i="0" u="none" strike="noStrike" dirty="0">
              <a:solidFill>
                <a:srgbClr val="000000"/>
              </a:solidFill>
              <a:effectLst/>
              <a:latin typeface="+mn-ea"/>
              <a:ea typeface="+mn-ea"/>
            </a:endParaRPr>
          </a:p>
        </p:txBody>
      </p:sp>
      <p:pic>
        <p:nvPicPr>
          <p:cNvPr id="3" name="図 2">
            <a:extLst>
              <a:ext uri="{FF2B5EF4-FFF2-40B4-BE49-F238E27FC236}">
                <a16:creationId xmlns:a16="http://schemas.microsoft.com/office/drawing/2014/main" id="{1EA95755-0760-4216-AD85-05473DE50C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901" y="1440533"/>
            <a:ext cx="3435630" cy="19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EBDBA82C-255F-4800-E28B-42A357597BF8}"/>
              </a:ext>
            </a:extLst>
          </p:cNvPr>
          <p:cNvSpPr txBox="1"/>
          <p:nvPr/>
        </p:nvSpPr>
        <p:spPr>
          <a:xfrm>
            <a:off x="1532309" y="1091781"/>
            <a:ext cx="1399435" cy="276999"/>
          </a:xfrm>
          <a:prstGeom prst="rect">
            <a:avLst/>
          </a:prstGeom>
          <a:noFill/>
        </p:spPr>
        <p:txBody>
          <a:bodyPr wrap="square">
            <a:spAutoFit/>
          </a:bodyPr>
          <a:lstStyle/>
          <a:p>
            <a:r>
              <a:rPr lang="ja-JP" altLang="en-US" sz="1200" dirty="0"/>
              <a:t>①安堵こども食堂</a:t>
            </a:r>
          </a:p>
        </p:txBody>
      </p:sp>
      <p:sp>
        <p:nvSpPr>
          <p:cNvPr id="8" name="テキスト ボックス 7">
            <a:extLst>
              <a:ext uri="{FF2B5EF4-FFF2-40B4-BE49-F238E27FC236}">
                <a16:creationId xmlns:a16="http://schemas.microsoft.com/office/drawing/2014/main" id="{CF958CE0-28DE-3D70-C398-EE7358ACB978}"/>
              </a:ext>
            </a:extLst>
          </p:cNvPr>
          <p:cNvSpPr txBox="1"/>
          <p:nvPr/>
        </p:nvSpPr>
        <p:spPr>
          <a:xfrm>
            <a:off x="4873659" y="873280"/>
            <a:ext cx="2428468" cy="461665"/>
          </a:xfrm>
          <a:prstGeom prst="rect">
            <a:avLst/>
          </a:prstGeom>
          <a:noFill/>
        </p:spPr>
        <p:txBody>
          <a:bodyPr wrap="square">
            <a:spAutoFit/>
          </a:bodyPr>
          <a:lstStyle/>
          <a:p>
            <a:endParaRPr lang="ja-JP" altLang="en-US" sz="1200" dirty="0"/>
          </a:p>
          <a:p>
            <a:r>
              <a:rPr lang="ja-JP" altLang="en-US" sz="1200" dirty="0"/>
              <a:t>②福祉ハートフルケアさんりんしゃ</a:t>
            </a:r>
          </a:p>
        </p:txBody>
      </p:sp>
      <p:pic>
        <p:nvPicPr>
          <p:cNvPr id="11" name="図 10">
            <a:extLst>
              <a:ext uri="{FF2B5EF4-FFF2-40B4-BE49-F238E27FC236}">
                <a16:creationId xmlns:a16="http://schemas.microsoft.com/office/drawing/2014/main" id="{CCB6E90B-7B2A-4E9B-B433-DC757D584A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8684" y="1449861"/>
            <a:ext cx="2873442" cy="19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D8F4F982-5DC8-4A04-AB62-AD29C2142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194" y="1450056"/>
            <a:ext cx="3071769" cy="198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2C422748-2076-D848-91CF-5CCE41141D7A}"/>
              </a:ext>
            </a:extLst>
          </p:cNvPr>
          <p:cNvSpPr txBox="1"/>
          <p:nvPr/>
        </p:nvSpPr>
        <p:spPr>
          <a:xfrm>
            <a:off x="8031637" y="1046957"/>
            <a:ext cx="2601798" cy="276999"/>
          </a:xfrm>
          <a:prstGeom prst="rect">
            <a:avLst/>
          </a:prstGeom>
          <a:noFill/>
        </p:spPr>
        <p:txBody>
          <a:bodyPr wrap="square">
            <a:spAutoFit/>
          </a:bodyPr>
          <a:lstStyle/>
          <a:p>
            <a:r>
              <a:rPr lang="ja-JP" altLang="en-US" sz="1200" dirty="0"/>
              <a:t>③災害復興支援協議会ダッシュ大阪隊</a:t>
            </a:r>
          </a:p>
        </p:txBody>
      </p:sp>
      <p:sp>
        <p:nvSpPr>
          <p:cNvPr id="16" name="テキスト ボックス 15">
            <a:extLst>
              <a:ext uri="{FF2B5EF4-FFF2-40B4-BE49-F238E27FC236}">
                <a16:creationId xmlns:a16="http://schemas.microsoft.com/office/drawing/2014/main" id="{C6923F10-C739-7D3D-7154-05CDA18B5783}"/>
              </a:ext>
            </a:extLst>
          </p:cNvPr>
          <p:cNvSpPr txBox="1"/>
          <p:nvPr/>
        </p:nvSpPr>
        <p:spPr>
          <a:xfrm>
            <a:off x="716436" y="3702078"/>
            <a:ext cx="10054527" cy="276999"/>
          </a:xfrm>
          <a:prstGeom prst="rect">
            <a:avLst/>
          </a:prstGeom>
          <a:noFill/>
        </p:spPr>
        <p:txBody>
          <a:bodyPr wrap="square">
            <a:spAutoFit/>
          </a:bodyPr>
          <a:lstStyle/>
          <a:p>
            <a:r>
              <a:rPr lang="ja-JP" altLang="en-US" sz="1200" dirty="0"/>
              <a:t>　　　　　　　　　（こどもと一緒に食事）　　　　　　　　　　　　　　　　　（高齢者にハンドトリートメント）　　　　　　　　　　　　（被災地での災害復興支援の様子）</a:t>
            </a:r>
          </a:p>
        </p:txBody>
      </p:sp>
    </p:spTree>
    <p:extLst>
      <p:ext uri="{BB962C8B-B14F-4D97-AF65-F5344CB8AC3E}">
        <p14:creationId xmlns:p14="http://schemas.microsoft.com/office/powerpoint/2010/main" val="410728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4CCCC-38FE-7813-896D-9C1B098CBE51}"/>
              </a:ext>
            </a:extLst>
          </p:cNvPr>
          <p:cNvSpPr>
            <a:spLocks noGrp="1"/>
          </p:cNvSpPr>
          <p:nvPr>
            <p:ph type="title"/>
          </p:nvPr>
        </p:nvSpPr>
        <p:spPr>
          <a:xfrm>
            <a:off x="420624" y="365126"/>
            <a:ext cx="5037496" cy="520994"/>
          </a:xfrm>
        </p:spPr>
        <p:txBody>
          <a:bodyPr>
            <a:normAutofit fontScale="90000"/>
          </a:bodyPr>
          <a:lstStyle/>
          <a:p>
            <a:r>
              <a:rPr lang="ja-JP" altLang="en-US" dirty="0"/>
              <a:t>◇中国支部</a:t>
            </a:r>
            <a:r>
              <a:rPr kumimoji="1" lang="ja-JP" altLang="en-US" dirty="0"/>
              <a:t>◇</a:t>
            </a:r>
          </a:p>
        </p:txBody>
      </p:sp>
      <p:sp>
        <p:nvSpPr>
          <p:cNvPr id="4" name="表プレースホルダー 3">
            <a:extLst>
              <a:ext uri="{FF2B5EF4-FFF2-40B4-BE49-F238E27FC236}">
                <a16:creationId xmlns:a16="http://schemas.microsoft.com/office/drawing/2014/main" id="{CA8D6D4C-C53F-CC04-05AE-F691FF0FFA11}"/>
              </a:ext>
            </a:extLst>
          </p:cNvPr>
          <p:cNvSpPr>
            <a:spLocks noGrp="1"/>
          </p:cNvSpPr>
          <p:nvPr>
            <p:ph type="tbl" sz="quarter" idx="13"/>
          </p:nvPr>
        </p:nvSpPr>
        <p:spPr>
          <a:xfrm>
            <a:off x="420687" y="1206631"/>
            <a:ext cx="10938611" cy="1640264"/>
          </a:xfrm>
        </p:spPr>
        <p:txBody>
          <a:bodyPr>
            <a:normAutofit/>
          </a:bodyPr>
          <a:lstStyle/>
          <a:p>
            <a:pPr marL="0" indent="0">
              <a:buNone/>
            </a:pPr>
            <a:r>
              <a:rPr lang="ja-JP" altLang="en-US" sz="2000" b="0" i="0" u="none" strike="noStrike" dirty="0">
                <a:solidFill>
                  <a:srgbClr val="000000"/>
                </a:solidFill>
                <a:effectLst/>
                <a:latin typeface="+mn-ea"/>
                <a:ea typeface="+mn-ea"/>
              </a:rPr>
              <a:t>毎年、中国地方各県の福祉施設、子ども食堂等へ寄付を贈呈しています。できるだけ施設へ直接お届け　するよう努めています。</a:t>
            </a:r>
            <a:endParaRPr lang="en-US" altLang="ja-JP" sz="2000" b="0" i="0" u="none" strike="noStrike" dirty="0">
              <a:solidFill>
                <a:srgbClr val="000000"/>
              </a:solidFill>
              <a:effectLst/>
              <a:latin typeface="+mn-ea"/>
              <a:ea typeface="+mn-ea"/>
            </a:endParaRPr>
          </a:p>
          <a:p>
            <a:pPr marL="0" indent="0">
              <a:buNone/>
            </a:pPr>
            <a:r>
              <a:rPr lang="ja-JP" altLang="en-US" sz="2000" b="0" i="0" u="none" strike="noStrike" dirty="0">
                <a:solidFill>
                  <a:srgbClr val="000000"/>
                </a:solidFill>
                <a:effectLst/>
                <a:latin typeface="+mn-ea"/>
                <a:ea typeface="+mn-ea"/>
              </a:rPr>
              <a:t>また、日立グループが参加する平和記念公園清掃ボランティアに参加しています。</a:t>
            </a:r>
            <a:endParaRPr lang="en-US" altLang="ja-JP" sz="2000" b="0" i="0" u="none" strike="noStrike" dirty="0">
              <a:solidFill>
                <a:srgbClr val="000000"/>
              </a:solidFill>
              <a:effectLst/>
              <a:latin typeface="+mn-ea"/>
              <a:ea typeface="+mn-ea"/>
            </a:endParaRPr>
          </a:p>
        </p:txBody>
      </p:sp>
      <p:pic>
        <p:nvPicPr>
          <p:cNvPr id="3" name="図 2">
            <a:extLst>
              <a:ext uri="{FF2B5EF4-FFF2-40B4-BE49-F238E27FC236}">
                <a16:creationId xmlns:a16="http://schemas.microsoft.com/office/drawing/2014/main" id="{0878DB6F-B6A4-42D4-8D8C-4CEC6C6680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87" y="2941662"/>
            <a:ext cx="3478391" cy="260764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FA04657-097F-4A67-8D25-BD646BA2C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469" y="2941662"/>
            <a:ext cx="3505721" cy="260764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22701EC7-6702-4C60-A98D-66056CA47E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2912" y="2939612"/>
            <a:ext cx="3496725" cy="260764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DE5231E-32E7-9AA8-C49D-3CFDECEE20BB}"/>
              </a:ext>
            </a:extLst>
          </p:cNvPr>
          <p:cNvSpPr txBox="1"/>
          <p:nvPr/>
        </p:nvSpPr>
        <p:spPr>
          <a:xfrm>
            <a:off x="933254" y="5665758"/>
            <a:ext cx="10426044" cy="276999"/>
          </a:xfrm>
          <a:prstGeom prst="rect">
            <a:avLst/>
          </a:prstGeom>
          <a:noFill/>
        </p:spPr>
        <p:txBody>
          <a:bodyPr wrap="square">
            <a:spAutoFit/>
          </a:bodyPr>
          <a:lstStyle/>
          <a:p>
            <a:r>
              <a:rPr lang="ja-JP" altLang="en-US" sz="1200" dirty="0"/>
              <a:t>（子育て支援のんびりサークル </a:t>
            </a:r>
            <a:r>
              <a:rPr lang="en-US" altLang="ja-JP" sz="1200" dirty="0"/>
              <a:t>2019</a:t>
            </a:r>
            <a:r>
              <a:rPr lang="ja-JP" altLang="en-US" sz="1200" dirty="0"/>
              <a:t>年度）　　　　　　　（就労継続支援</a:t>
            </a:r>
            <a:r>
              <a:rPr lang="en-US" altLang="ja-JP" sz="1200" dirty="0"/>
              <a:t>B</a:t>
            </a:r>
            <a:r>
              <a:rPr lang="ja-JP" altLang="en-US" sz="1200" dirty="0"/>
              <a:t>型事業所ゆうゆう </a:t>
            </a:r>
            <a:r>
              <a:rPr lang="en-US" altLang="ja-JP" sz="1200" dirty="0"/>
              <a:t>2023</a:t>
            </a:r>
            <a:r>
              <a:rPr lang="ja-JP" altLang="en-US" sz="1200" dirty="0"/>
              <a:t>年度）　　　　　　　　　　（平和記念公園清掃ボランティア）</a:t>
            </a:r>
          </a:p>
        </p:txBody>
      </p:sp>
    </p:spTree>
    <p:extLst>
      <p:ext uri="{BB962C8B-B14F-4D97-AF65-F5344CB8AC3E}">
        <p14:creationId xmlns:p14="http://schemas.microsoft.com/office/powerpoint/2010/main" val="1417259551"/>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6468_TF67338807_Win32" id="{A984F1B5-1BE0-4F75-B4D5-94CE16839B27}" vid="{2A2DEF92-741A-4099-8217-CB11FDE5446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37DAF-AFAF-4561-A80B-C76198EBD319}">
  <ds:schemaRef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 ds:uri="71af3243-3dd4-4a8d-8c0d-dd76da1f02a5"/>
    <ds:schemaRef ds:uri="http://purl.org/dc/terms/"/>
    <ds:schemaRef ds:uri="230e9df3-be65-4c73-a93b-d1236ebd677e"/>
    <ds:schemaRef ds:uri="http://schemas.microsoft.com/office/infopath/2007/PartnerControls"/>
    <ds:schemaRef ds:uri="16c05727-aa75-4e4a-9b5f-8a80a1165891"/>
    <ds:schemaRef ds:uri="http://schemas.microsoft.com/sharepoint/v3"/>
  </ds:schemaRefs>
</ds:datastoreItem>
</file>

<file path=customXml/itemProps2.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オフセット​​ デザイン</Template>
  <TotalTime>170</TotalTime>
  <Words>1438</Words>
  <Application>Microsoft Office PowerPoint</Application>
  <PresentationFormat>ワイド画面</PresentationFormat>
  <Paragraphs>75</Paragraphs>
  <Slides>12</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Meiryo UI</vt:lpstr>
      <vt:lpstr>游ゴシック</vt:lpstr>
      <vt:lpstr>Arial</vt:lpstr>
      <vt:lpstr>Wingdings 2</vt:lpstr>
      <vt:lpstr>OffsetVTI</vt:lpstr>
      <vt:lpstr>親切会活動の各支部トピックス2024  ～親切会は日立グループが支援する一般社団法人です 北海道から九州まで９支部で福祉活動を展開しています～</vt:lpstr>
      <vt:lpstr>PowerPoint プレゼンテーション</vt:lpstr>
      <vt:lpstr>◇北海道支部１◇</vt:lpstr>
      <vt:lpstr>◇北海道支部２◇</vt:lpstr>
      <vt:lpstr>◇東北支部◇</vt:lpstr>
      <vt:lpstr>◇関東支部◇　◇北陸支部◇</vt:lpstr>
      <vt:lpstr>◇中部支部◇</vt:lpstr>
      <vt:lpstr>◇関西支部◇</vt:lpstr>
      <vt:lpstr>◇中国支部◇</vt:lpstr>
      <vt:lpstr>◇四国支部◇</vt:lpstr>
      <vt:lpstr>◇九州支部◇</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親切会 関東支部</dc:creator>
  <cp:lastModifiedBy>親切会 本部</cp:lastModifiedBy>
  <cp:revision>25</cp:revision>
  <cp:lastPrinted>2024-09-17T07:00:06Z</cp:lastPrinted>
  <dcterms:created xsi:type="dcterms:W3CDTF">2024-09-03T06:26:00Z</dcterms:created>
  <dcterms:modified xsi:type="dcterms:W3CDTF">2024-09-20T04:14:25Z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